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4"/>
  </p:notesMasterIdLst>
  <p:sldIdLst>
    <p:sldId id="268" r:id="rId2"/>
    <p:sldId id="270" r:id="rId3"/>
    <p:sldId id="275" r:id="rId4"/>
    <p:sldId id="368" r:id="rId5"/>
    <p:sldId id="365" r:id="rId6"/>
    <p:sldId id="367" r:id="rId7"/>
    <p:sldId id="366" r:id="rId8"/>
    <p:sldId id="280" r:id="rId9"/>
    <p:sldId id="276" r:id="rId10"/>
    <p:sldId id="277" r:id="rId11"/>
    <p:sldId id="281" r:id="rId12"/>
    <p:sldId id="287" r:id="rId13"/>
    <p:sldId id="283" r:id="rId14"/>
    <p:sldId id="286" r:id="rId15"/>
    <p:sldId id="288" r:id="rId16"/>
    <p:sldId id="370" r:id="rId17"/>
    <p:sldId id="290" r:id="rId18"/>
    <p:sldId id="292" r:id="rId19"/>
    <p:sldId id="289" r:id="rId20"/>
    <p:sldId id="293" r:id="rId21"/>
    <p:sldId id="294" r:id="rId22"/>
    <p:sldId id="296" r:id="rId23"/>
    <p:sldId id="298" r:id="rId24"/>
    <p:sldId id="299" r:id="rId25"/>
    <p:sldId id="300" r:id="rId26"/>
    <p:sldId id="295" r:id="rId27"/>
    <p:sldId id="301" r:id="rId28"/>
    <p:sldId id="362" r:id="rId29"/>
    <p:sldId id="363" r:id="rId30"/>
    <p:sldId id="364" r:id="rId31"/>
    <p:sldId id="372" r:id="rId32"/>
    <p:sldId id="26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913F"/>
    <a:srgbClr val="B9E0E7"/>
    <a:srgbClr val="9AD100"/>
    <a:srgbClr val="FADF12"/>
    <a:srgbClr val="FFE3E3"/>
    <a:srgbClr val="ED0F69"/>
    <a:srgbClr val="C5050C"/>
    <a:srgbClr val="047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8" autoAdjust="0"/>
    <p:restoredTop sz="85158" autoAdjust="0"/>
  </p:normalViewPr>
  <p:slideViewPr>
    <p:cSldViewPr snapToGrid="0" snapToObjects="1">
      <p:cViewPr varScale="1">
        <p:scale>
          <a:sx n="76" d="100"/>
          <a:sy n="76" d="100"/>
        </p:scale>
        <p:origin x="1074" y="96"/>
      </p:cViewPr>
      <p:guideLst/>
    </p:cSldViewPr>
  </p:slideViewPr>
  <p:outlineViewPr>
    <p:cViewPr>
      <p:scale>
        <a:sx n="33" d="100"/>
        <a:sy n="33" d="100"/>
      </p:scale>
      <p:origin x="0" y="0"/>
    </p:cViewPr>
  </p:outlin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21671-7E6C-7746-AF0D-CD197AFDFB61}" type="datetimeFigureOut">
              <a:rPr lang="en-US" smtClean="0"/>
              <a:t>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0FB02-D9C2-6A4D-8A7B-43D279C71DB2}" type="slidenum">
              <a:rPr lang="en-US" smtClean="0"/>
              <a:t>‹#›</a:t>
            </a:fld>
            <a:endParaRPr lang="en-US"/>
          </a:p>
        </p:txBody>
      </p:sp>
    </p:spTree>
    <p:extLst>
      <p:ext uri="{BB962C8B-B14F-4D97-AF65-F5344CB8AC3E}">
        <p14:creationId xmlns:p14="http://schemas.microsoft.com/office/powerpoint/2010/main" val="249290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The radiology report serves as the official interpretation of a radiological examination. It is essential for communicating relevant clinical findings among reading physicians, patients and the healthcare team</a:t>
            </a:r>
            <a:r>
              <a:rPr lang="en-US" sz="1200">
                <a:effectLst/>
                <a:latin typeface="Times New Roman" panose="02020603050405020304" pitchFamily="18" charset="0"/>
                <a:ea typeface="SimSun" panose="02010600030101010101" pitchFamily="2" charset="-122"/>
              </a:rPr>
              <a:t>. </a:t>
            </a:r>
            <a:r>
              <a:rPr lang="en-US"/>
              <a:t>I believe many of you are quite familiar with radiology reports. Today</a:t>
            </a:r>
            <a:r>
              <a:rPr lang="en-US" dirty="0"/>
              <a:t>, we will focus on a specific type of report. </a:t>
            </a:r>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a:t>
            </a:fld>
            <a:endParaRPr lang="en-US"/>
          </a:p>
        </p:txBody>
      </p:sp>
    </p:spTree>
    <p:extLst>
      <p:ext uri="{BB962C8B-B14F-4D97-AF65-F5344CB8AC3E}">
        <p14:creationId xmlns:p14="http://schemas.microsoft.com/office/powerpoint/2010/main" val="4269111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It is also complex because PET findings usually contain observations across multiple anatomical regions, which </a:t>
            </a:r>
            <a:r>
              <a:rPr lang="en-US" altLang="zh-CN" sz="1200" dirty="0">
                <a:effectLst/>
                <a:latin typeface="Times New Roman" panose="02020603050405020304" pitchFamily="18" charset="0"/>
                <a:ea typeface="SimSun" panose="02010600030101010101" pitchFamily="2" charset="-122"/>
              </a:rPr>
              <a:t>increases</a:t>
            </a:r>
            <a:r>
              <a:rPr lang="zh-CN" altLang="en-US" sz="1200" dirty="0">
                <a:effectLst/>
                <a:latin typeface="Times New Roman" panose="02020603050405020304" pitchFamily="18" charset="0"/>
                <a:ea typeface="SimSun" panose="02010600030101010101" pitchFamily="2" charset="-122"/>
              </a:rPr>
              <a:t> </a:t>
            </a:r>
            <a:r>
              <a:rPr lang="en-US" altLang="zh-CN" sz="1200" dirty="0">
                <a:effectLst/>
                <a:latin typeface="Times New Roman" panose="02020603050405020304" pitchFamily="18" charset="0"/>
                <a:ea typeface="SimSun" panose="02010600030101010101" pitchFamily="2" charset="-122"/>
              </a:rPr>
              <a:t>the</a:t>
            </a:r>
            <a:r>
              <a:rPr lang="zh-CN" altLang="en-US" sz="1200" dirty="0">
                <a:effectLst/>
                <a:latin typeface="Times New Roman" panose="02020603050405020304" pitchFamily="18" charset="0"/>
                <a:ea typeface="SimSun" panose="02010600030101010101" pitchFamily="2" charset="-122"/>
              </a:rPr>
              <a:t> </a:t>
            </a:r>
            <a:r>
              <a:rPr lang="en-US" altLang="zh-CN" sz="1200" dirty="0">
                <a:effectLst/>
                <a:latin typeface="Times New Roman" panose="02020603050405020304" pitchFamily="18" charset="0"/>
                <a:ea typeface="SimSun" panose="02010600030101010101" pitchFamily="2" charset="-122"/>
              </a:rPr>
              <a:t>risk</a:t>
            </a:r>
            <a:r>
              <a:rPr lang="zh-CN" altLang="en-US" sz="1200" dirty="0">
                <a:effectLst/>
                <a:latin typeface="Times New Roman" panose="02020603050405020304" pitchFamily="18" charset="0"/>
                <a:ea typeface="SimSun" panose="02010600030101010101" pitchFamily="2" charset="-122"/>
              </a:rPr>
              <a:t> </a:t>
            </a:r>
            <a:r>
              <a:rPr lang="en-US" altLang="zh-CN" sz="1200" dirty="0">
                <a:effectLst/>
                <a:latin typeface="Times New Roman" panose="02020603050405020304" pitchFamily="18" charset="0"/>
                <a:ea typeface="SimSun" panose="02010600030101010101" pitchFamily="2" charset="-122"/>
              </a:rPr>
              <a:t>of</a:t>
            </a:r>
            <a:r>
              <a:rPr lang="zh-CN" altLang="en-US" sz="1200" dirty="0">
                <a:effectLst/>
                <a:latin typeface="Times New Roman" panose="02020603050405020304" pitchFamily="18" charset="0"/>
                <a:ea typeface="SimSun" panose="02010600030101010101" pitchFamily="2" charset="-122"/>
              </a:rPr>
              <a:t> </a:t>
            </a:r>
            <a:r>
              <a:rPr lang="en-US" altLang="zh-CN" sz="1200" dirty="0">
                <a:effectLst/>
                <a:latin typeface="Times New Roman" panose="02020603050405020304" pitchFamily="18" charset="0"/>
                <a:ea typeface="SimSun" panose="02010600030101010101" pitchFamily="2" charset="-122"/>
              </a:rPr>
              <a:t>omissions</a:t>
            </a:r>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11</a:t>
            </a:fld>
            <a:endParaRPr lang="en-US"/>
          </a:p>
        </p:txBody>
      </p:sp>
    </p:spTree>
    <p:extLst>
      <p:ext uri="{BB962C8B-B14F-4D97-AF65-F5344CB8AC3E}">
        <p14:creationId xmlns:p14="http://schemas.microsoft.com/office/powerpoint/2010/main" val="351021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addition, th</a:t>
            </a:r>
            <a:r>
              <a:rPr lang="en-US" altLang="zh-CN" sz="1800" b="0" i="0" u="none" strike="noStrike" baseline="0" dirty="0">
                <a:latin typeface="NimbusRomNo9L-Regu"/>
              </a:rPr>
              <a:t>e length of PET impressions can accentuate the unique reporting styles of individual reading physicians. For example, two physicians read the same report, but their impressions can be different in level of detail, </a:t>
            </a:r>
            <a:r>
              <a:rPr lang="en-US" dirty="0"/>
              <a:t>inclusion criterion, and phrasing.</a:t>
            </a:r>
          </a:p>
          <a:p>
            <a:endParaRPr lang="en-US"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12</a:t>
            </a:fld>
            <a:endParaRPr lang="en-US"/>
          </a:p>
        </p:txBody>
      </p:sp>
    </p:spTree>
    <p:extLst>
      <p:ext uri="{BB962C8B-B14F-4D97-AF65-F5344CB8AC3E}">
        <p14:creationId xmlns:p14="http://schemas.microsoft.com/office/powerpoint/2010/main" val="189310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challenges, we raised the question: can LLMs accurately summarize PET findings and generate impressions suitable for clinical use? </a:t>
            </a:r>
          </a:p>
        </p:txBody>
      </p:sp>
      <p:sp>
        <p:nvSpPr>
          <p:cNvPr id="4" name="Slide Number Placeholder 3"/>
          <p:cNvSpPr>
            <a:spLocks noGrp="1"/>
          </p:cNvSpPr>
          <p:nvPr>
            <p:ph type="sldNum" sz="quarter" idx="5"/>
          </p:nvPr>
        </p:nvSpPr>
        <p:spPr/>
        <p:txBody>
          <a:bodyPr/>
          <a:lstStyle/>
          <a:p>
            <a:fld id="{0080FB02-D9C2-6A4D-8A7B-43D279C71DB2}" type="slidenum">
              <a:rPr lang="en-US" smtClean="0"/>
              <a:t>13</a:t>
            </a:fld>
            <a:endParaRPr lang="en-US"/>
          </a:p>
        </p:txBody>
      </p:sp>
    </p:spTree>
    <p:extLst>
      <p:ext uri="{BB962C8B-B14F-4D97-AF65-F5344CB8AC3E}">
        <p14:creationId xmlns:p14="http://schemas.microsoft.com/office/powerpoint/2010/main" val="1175478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a:t>
            </a:r>
            <a:r>
              <a:rPr lang="en-US" altLang="zh-CN" b="0" i="0" dirty="0">
                <a:solidFill>
                  <a:srgbClr val="374151"/>
                </a:solidFill>
                <a:effectLst/>
                <a:latin typeface="Söhne"/>
              </a:rPr>
              <a:t>delving</a:t>
            </a:r>
            <a:r>
              <a:rPr lang="en-US" dirty="0"/>
              <a:t> into this questions, let me first introduce the dataset we used in this study. We collected roughly 37 thousand retrospective PET reports from our institution in the past 13 years and </a:t>
            </a:r>
            <a:r>
              <a:rPr lang="en-US" dirty="0" err="1"/>
              <a:t>splitted</a:t>
            </a:r>
            <a:r>
              <a:rPr lang="en-US" dirty="0"/>
              <a:t> them into the training, validation and testing sets. </a:t>
            </a:r>
          </a:p>
        </p:txBody>
      </p:sp>
      <p:sp>
        <p:nvSpPr>
          <p:cNvPr id="4" name="Slide Number Placeholder 3"/>
          <p:cNvSpPr>
            <a:spLocks noGrp="1"/>
          </p:cNvSpPr>
          <p:nvPr>
            <p:ph type="sldNum" sz="quarter" idx="5"/>
          </p:nvPr>
        </p:nvSpPr>
        <p:spPr/>
        <p:txBody>
          <a:bodyPr/>
          <a:lstStyle/>
          <a:p>
            <a:fld id="{0080FB02-D9C2-6A4D-8A7B-43D279C71DB2}" type="slidenum">
              <a:rPr lang="en-US" smtClean="0"/>
              <a:t>14</a:t>
            </a:fld>
            <a:endParaRPr lang="en-US"/>
          </a:p>
        </p:txBody>
      </p:sp>
    </p:spTree>
    <p:extLst>
      <p:ext uri="{BB962C8B-B14F-4D97-AF65-F5344CB8AC3E}">
        <p14:creationId xmlns:p14="http://schemas.microsoft.com/office/powerpoint/2010/main" val="363545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previous work, we investigated a broad range of open-sourced</a:t>
            </a:r>
            <a:r>
              <a:rPr lang="zh-CN" altLang="en-US" dirty="0"/>
              <a:t> </a:t>
            </a:r>
            <a:r>
              <a:rPr lang="en-US" dirty="0"/>
              <a:t>language models</a:t>
            </a:r>
            <a:r>
              <a:rPr lang="zh-CN" altLang="en-US" dirty="0"/>
              <a:t> </a:t>
            </a:r>
            <a:r>
              <a:rPr lang="en-US" altLang="zh-CN" dirty="0"/>
              <a:t>by</a:t>
            </a:r>
            <a:r>
              <a:rPr lang="zh-CN" altLang="en-US" dirty="0"/>
              <a:t> </a:t>
            </a:r>
            <a:r>
              <a:rPr lang="en-US" altLang="zh-CN" dirty="0"/>
              <a:t>finetuning</a:t>
            </a:r>
            <a:r>
              <a:rPr lang="zh-CN" altLang="en-US" dirty="0"/>
              <a:t> </a:t>
            </a:r>
            <a:r>
              <a:rPr lang="en-US" altLang="zh-CN" dirty="0"/>
              <a:t>them</a:t>
            </a:r>
            <a:r>
              <a:rPr lang="zh-CN" altLang="en-US" dirty="0"/>
              <a:t> </a:t>
            </a:r>
            <a:r>
              <a:rPr lang="en-US" altLang="zh-CN" dirty="0"/>
              <a:t>on</a:t>
            </a:r>
            <a:r>
              <a:rPr lang="zh-CN" altLang="en-US" dirty="0"/>
              <a:t> </a:t>
            </a:r>
            <a:r>
              <a:rPr lang="en-US" altLang="zh-CN" dirty="0"/>
              <a:t>our</a:t>
            </a:r>
            <a:r>
              <a:rPr lang="zh-CN" altLang="en-US" dirty="0"/>
              <a:t> </a:t>
            </a:r>
            <a:r>
              <a:rPr lang="en-US" altLang="zh-CN" dirty="0"/>
              <a:t>pet</a:t>
            </a:r>
            <a:r>
              <a:rPr lang="zh-CN" altLang="en-US" dirty="0"/>
              <a:t> </a:t>
            </a:r>
            <a:r>
              <a:rPr lang="en-US" altLang="zh-CN" dirty="0"/>
              <a:t>report</a:t>
            </a:r>
            <a:r>
              <a:rPr lang="zh-CN" altLang="en-US" dirty="0"/>
              <a:t> </a:t>
            </a:r>
            <a:r>
              <a:rPr lang="en-US" altLang="zh-CN" dirty="0"/>
              <a:t>corpus.</a:t>
            </a:r>
            <a:r>
              <a:rPr lang="zh-CN" altLang="en-US" dirty="0"/>
              <a:t> </a:t>
            </a:r>
            <a:r>
              <a:rPr lang="en-US" altLang="zh-CN" dirty="0"/>
              <a:t>we</a:t>
            </a:r>
            <a:r>
              <a:rPr lang="zh-CN" altLang="en-US" dirty="0"/>
              <a:t> </a:t>
            </a:r>
            <a:r>
              <a:rPr lang="en-US" dirty="0"/>
              <a:t>found that </a:t>
            </a:r>
            <a:r>
              <a:rPr lang="en-US" altLang="zh-CN" sz="1200" b="0" dirty="0"/>
              <a:t>t</a:t>
            </a:r>
            <a:r>
              <a:rPr lang="en-US" sz="1200" b="0" dirty="0"/>
              <a:t>he SOTA</a:t>
            </a:r>
            <a:r>
              <a:rPr lang="zh-CN" altLang="en-US" sz="1200" b="0" dirty="0"/>
              <a:t> </a:t>
            </a:r>
            <a:r>
              <a:rPr lang="en-US" sz="1200" b="0" dirty="0"/>
              <a:t>encoder-decoder LLMs</a:t>
            </a:r>
            <a:r>
              <a:rPr lang="zh-CN" altLang="en-US" sz="1200" b="0" dirty="0"/>
              <a:t> </a:t>
            </a:r>
            <a:r>
              <a:rPr lang="en-US" sz="1200" b="0" dirty="0"/>
              <a:t>generally perform significantly better than the</a:t>
            </a:r>
            <a:r>
              <a:rPr lang="zh-CN" altLang="en-US" sz="1200" b="0" dirty="0"/>
              <a:t> </a:t>
            </a:r>
            <a:r>
              <a:rPr lang="en-US" sz="1200" b="0" dirty="0"/>
              <a:t>decoder-only LLMs. </a:t>
            </a:r>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15</a:t>
            </a:fld>
            <a:endParaRPr lang="en-US"/>
          </a:p>
        </p:txBody>
      </p:sp>
    </p:spTree>
    <p:extLst>
      <p:ext uri="{BB962C8B-B14F-4D97-AF65-F5344CB8AC3E}">
        <p14:creationId xmlns:p14="http://schemas.microsoft.com/office/powerpoint/2010/main" val="2106511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Among all 12 models we evaluated, PEGASUS achieved the highest scores across automatic evaluation metrics. So, we used it for the following expert evaluation. </a:t>
            </a:r>
            <a:r>
              <a:rPr lang="en-US" sz="1200" b="0" dirty="0"/>
              <a:t>The detailed performance analysis can be found in our </a:t>
            </a:r>
            <a:r>
              <a:rPr lang="en-US" sz="1200" b="0" dirty="0" err="1"/>
              <a:t>Arxiv</a:t>
            </a:r>
            <a:r>
              <a:rPr lang="en-US" sz="1200" b="0" dirty="0"/>
              <a:t> paper. The link is provided at the end of the slide. </a:t>
            </a:r>
          </a:p>
        </p:txBody>
      </p:sp>
      <p:sp>
        <p:nvSpPr>
          <p:cNvPr id="4" name="Slide Number Placeholder 3"/>
          <p:cNvSpPr>
            <a:spLocks noGrp="1"/>
          </p:cNvSpPr>
          <p:nvPr>
            <p:ph type="sldNum" sz="quarter" idx="5"/>
          </p:nvPr>
        </p:nvSpPr>
        <p:spPr/>
        <p:txBody>
          <a:bodyPr/>
          <a:lstStyle/>
          <a:p>
            <a:fld id="{0080FB02-D9C2-6A4D-8A7B-43D279C71DB2}" type="slidenum">
              <a:rPr lang="en-US" smtClean="0"/>
              <a:t>16</a:t>
            </a:fld>
            <a:endParaRPr lang="en-US"/>
          </a:p>
        </p:txBody>
      </p:sp>
    </p:spTree>
    <p:extLst>
      <p:ext uri="{BB962C8B-B14F-4D97-AF65-F5344CB8AC3E}">
        <p14:creationId xmlns:p14="http://schemas.microsoft.com/office/powerpoint/2010/main" val="18478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allow models to generate personalized impressions </a:t>
            </a:r>
            <a:r>
              <a:rPr lang="en-US" b="0" i="0" dirty="0">
                <a:solidFill>
                  <a:srgbClr val="0F0F0F"/>
                </a:solidFill>
                <a:effectLst/>
                <a:latin typeface="Söhne"/>
              </a:rPr>
              <a:t>matching individual physicians' reporting styles</a:t>
            </a:r>
            <a:r>
              <a:rPr lang="en-US" dirty="0"/>
              <a:t>, we used an extra </a:t>
            </a:r>
            <a:r>
              <a:rPr lang="en-US" sz="1200" b="1" dirty="0"/>
              <a:t>tag</a:t>
            </a:r>
            <a:r>
              <a:rPr lang="en-US" dirty="0"/>
              <a:t> token to encode the reading physician’s identity. For example, if we give the token associated with one physician, the model should generate the impression in this physician’s style. </a:t>
            </a:r>
          </a:p>
          <a:p>
            <a:endParaRPr lang="en-US"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17</a:t>
            </a:fld>
            <a:endParaRPr lang="en-US"/>
          </a:p>
        </p:txBody>
      </p:sp>
    </p:spTree>
    <p:extLst>
      <p:ext uri="{BB962C8B-B14F-4D97-AF65-F5344CB8AC3E}">
        <p14:creationId xmlns:p14="http://schemas.microsoft.com/office/powerpoint/2010/main" val="276358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we change this token, </a:t>
            </a:r>
            <a:r>
              <a:rPr lang="en-US" altLang="zh-CN" b="0" i="0" dirty="0">
                <a:solidFill>
                  <a:srgbClr val="374151"/>
                </a:solidFill>
                <a:effectLst/>
                <a:latin typeface="Söhne"/>
              </a:rPr>
              <a:t>we can instruct the model to generate impressions that align with another physician’s reporting style. </a:t>
            </a:r>
            <a:endParaRPr lang="en-US"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18</a:t>
            </a:fld>
            <a:endParaRPr lang="en-US"/>
          </a:p>
        </p:txBody>
      </p:sp>
    </p:spTree>
    <p:extLst>
      <p:ext uri="{BB962C8B-B14F-4D97-AF65-F5344CB8AC3E}">
        <p14:creationId xmlns:p14="http://schemas.microsoft.com/office/powerpoint/2010/main" val="3747808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the question whether the LLM impressions are clinically useful or not, we conducted a reader study. 3 NM physicians reviewed 72 whole-body PET reports and scored both original clinical impressions and PEGASUS-generated impressions.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physician independently reviewed 24 cases, with 12 cases dictated by themselves and 12 dictated by other physicians. During the evaluation, the readers were blinded to the original interpreting physician’s identity. </a:t>
            </a:r>
          </a:p>
        </p:txBody>
      </p:sp>
      <p:sp>
        <p:nvSpPr>
          <p:cNvPr id="4" name="Slide Number Placeholder 3"/>
          <p:cNvSpPr>
            <a:spLocks noGrp="1"/>
          </p:cNvSpPr>
          <p:nvPr>
            <p:ph type="sldNum" sz="quarter" idx="5"/>
          </p:nvPr>
        </p:nvSpPr>
        <p:spPr/>
        <p:txBody>
          <a:bodyPr/>
          <a:lstStyle/>
          <a:p>
            <a:fld id="{0080FB02-D9C2-6A4D-8A7B-43D279C71DB2}" type="slidenum">
              <a:rPr lang="en-US" smtClean="0"/>
              <a:t>19</a:t>
            </a:fld>
            <a:endParaRPr lang="en-US"/>
          </a:p>
        </p:txBody>
      </p:sp>
    </p:spTree>
    <p:extLst>
      <p:ext uri="{BB962C8B-B14F-4D97-AF65-F5344CB8AC3E}">
        <p14:creationId xmlns:p14="http://schemas.microsoft.com/office/powerpoint/2010/main" val="425103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scoring system includes 6 quality dimensions and an overall utility score. Six quality dimensions are additions, omissions, factual correctness, clarity and organization, interpretive and technical jargon, and recommendations. for</a:t>
            </a:r>
            <a:r>
              <a:rPr lang="zh-CN" altLang="en-US" dirty="0"/>
              <a:t> </a:t>
            </a:r>
            <a:r>
              <a:rPr lang="en-US" dirty="0"/>
              <a:t>overall utility, scores of 3 or above are clinically acceptable.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20</a:t>
            </a:fld>
            <a:endParaRPr lang="en-US"/>
          </a:p>
        </p:txBody>
      </p:sp>
    </p:spTree>
    <p:extLst>
      <p:ext uri="{BB962C8B-B14F-4D97-AF65-F5344CB8AC3E}">
        <p14:creationId xmlns:p14="http://schemas.microsoft.com/office/powerpoint/2010/main" val="3942953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clinical whole-body PET reports. In a PET report, you will find the following sections: the background section which includes </a:t>
            </a:r>
            <a:r>
              <a:rPr lang="en-US" sz="1800" dirty="0">
                <a:effectLst/>
                <a:latin typeface="Times New Roman" panose="02020603050405020304" pitchFamily="18" charset="0"/>
                <a:ea typeface="MS Mincho" panose="02020609040205080304" pitchFamily="49" charset="-128"/>
              </a:rPr>
              <a:t>the patient’s medical history and the reason for the examination</a:t>
            </a:r>
            <a:r>
              <a:rPr lang="en-US" dirty="0"/>
              <a:t>, </a:t>
            </a:r>
          </a:p>
        </p:txBody>
      </p:sp>
      <p:sp>
        <p:nvSpPr>
          <p:cNvPr id="4" name="Slide Number Placeholder 3"/>
          <p:cNvSpPr>
            <a:spLocks noGrp="1"/>
          </p:cNvSpPr>
          <p:nvPr>
            <p:ph type="sldNum" sz="quarter" idx="5"/>
          </p:nvPr>
        </p:nvSpPr>
        <p:spPr/>
        <p:txBody>
          <a:bodyPr/>
          <a:lstStyle/>
          <a:p>
            <a:fld id="{0080FB02-D9C2-6A4D-8A7B-43D279C71DB2}" type="slidenum">
              <a:rPr lang="en-US" smtClean="0"/>
              <a:t>3</a:t>
            </a:fld>
            <a:endParaRPr lang="en-US"/>
          </a:p>
        </p:txBody>
      </p:sp>
    </p:spTree>
    <p:extLst>
      <p:ext uri="{BB962C8B-B14F-4D97-AF65-F5344CB8AC3E}">
        <p14:creationId xmlns:p14="http://schemas.microsoft.com/office/powerpoint/2010/main" val="3266862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shows the distribution of overall utility scores given by physicians. The numbers right next to the figure are mean utility scores for each group. </a:t>
            </a:r>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21</a:t>
            </a:fld>
            <a:endParaRPr lang="en-US"/>
          </a:p>
        </p:txBody>
      </p:sp>
    </p:spTree>
    <p:extLst>
      <p:ext uri="{BB962C8B-B14F-4D97-AF65-F5344CB8AC3E}">
        <p14:creationId xmlns:p14="http://schemas.microsoft.com/office/powerpoint/2010/main" val="2350272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total, </a:t>
            </a:r>
            <a:r>
              <a:rPr lang="en-US" altLang="zh-CN" sz="1200" b="1" dirty="0"/>
              <a:t>83%</a:t>
            </a:r>
            <a:r>
              <a:rPr lang="en-US" altLang="zh-CN" sz="1200" dirty="0"/>
              <a:t> of the </a:t>
            </a:r>
            <a:r>
              <a:rPr lang="en-US" altLang="zh-CN" sz="1200" b="1" dirty="0"/>
              <a:t>PEGASUS-generated impressions </a:t>
            </a:r>
            <a:r>
              <a:rPr lang="en-US" altLang="zh-CN" sz="1200" dirty="0"/>
              <a:t>were scored as clinically acceptable</a:t>
            </a:r>
            <a:endParaRPr lang="en-US"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22</a:t>
            </a:fld>
            <a:endParaRPr lang="en-US"/>
          </a:p>
        </p:txBody>
      </p:sp>
    </p:spTree>
    <p:extLst>
      <p:ext uri="{BB962C8B-B14F-4D97-AF65-F5344CB8AC3E}">
        <p14:creationId xmlns:p14="http://schemas.microsoft.com/office/powerpoint/2010/main" val="1535922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Interestingly, on average, physicians considered the overall utility</a:t>
            </a:r>
            <a:r>
              <a:rPr lang="en-US" sz="1200" dirty="0"/>
              <a:t> of personalized </a:t>
            </a:r>
            <a:r>
              <a:rPr lang="en-US" sz="1200" b="1" dirty="0"/>
              <a:t>LLM impressions</a:t>
            </a:r>
            <a:r>
              <a:rPr lang="en-US" sz="1200" dirty="0"/>
              <a:t> to be </a:t>
            </a:r>
            <a:r>
              <a:rPr lang="en-US" sz="1200" b="1" dirty="0"/>
              <a:t>comparable</a:t>
            </a:r>
            <a:r>
              <a:rPr lang="en-US" sz="1200" dirty="0"/>
              <a:t> to the </a:t>
            </a:r>
            <a:r>
              <a:rPr lang="en-US" sz="1200" b="1" dirty="0"/>
              <a:t>impressions</a:t>
            </a:r>
            <a:r>
              <a:rPr lang="en-US" sz="1200" dirty="0"/>
              <a:t> dictated by other physicians.</a:t>
            </a:r>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23</a:t>
            </a:fld>
            <a:endParaRPr lang="en-US"/>
          </a:p>
        </p:txBody>
      </p:sp>
    </p:spTree>
    <p:extLst>
      <p:ext uri="{BB962C8B-B14F-4D97-AF65-F5344CB8AC3E}">
        <p14:creationId xmlns:p14="http://schemas.microsoft.com/office/powerpoint/2010/main" val="3984065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still observe the discrepancy between physicians’ own impressions and personalized PEGASUS impressions. </a:t>
            </a:r>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24</a:t>
            </a:fld>
            <a:endParaRPr lang="en-US"/>
          </a:p>
        </p:txBody>
      </p:sp>
    </p:spTree>
    <p:extLst>
      <p:ext uri="{BB962C8B-B14F-4D97-AF65-F5344CB8AC3E}">
        <p14:creationId xmlns:p14="http://schemas.microsoft.com/office/powerpoint/2010/main" val="461502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the primary reasons for the discrepancy, we calculated their average scores along each quality dimension. The underline indicates the statistically significant difference. We notice that the main causes include factual incorrectness, inappropriate interpretations and unsuitable recommendations. Later on, I will show you how these problems manifest in the generated impressions.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25</a:t>
            </a:fld>
            <a:endParaRPr lang="en-US"/>
          </a:p>
        </p:txBody>
      </p:sp>
    </p:spTree>
    <p:extLst>
      <p:ext uri="{BB962C8B-B14F-4D97-AF65-F5344CB8AC3E}">
        <p14:creationId xmlns:p14="http://schemas.microsoft.com/office/powerpoint/2010/main" val="254624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In this case, the PEGASUS impression on the right captured all critical findings. Many cases just look like this. But we would like to focus more on the mistakes committed by the LLM.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26</a:t>
            </a:fld>
            <a:endParaRPr lang="en-US"/>
          </a:p>
        </p:txBody>
      </p:sp>
    </p:spTree>
    <p:extLst>
      <p:ext uri="{BB962C8B-B14F-4D97-AF65-F5344CB8AC3E}">
        <p14:creationId xmlns:p14="http://schemas.microsoft.com/office/powerpoint/2010/main" val="1047585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one, the main problem with the PEGASUS impression is located at impression 4. It says no </a:t>
            </a:r>
            <a:r>
              <a:rPr lang="en-US" sz="1200" b="1" kern="1200" dirty="0">
                <a:solidFill>
                  <a:schemeClr val="tx1"/>
                </a:solidFill>
                <a:effectLst/>
                <a:highlight>
                  <a:srgbClr val="F4913F"/>
                </a:highlight>
                <a:latin typeface="Times New Roman" panose="02020603050405020304" pitchFamily="18" charset="0"/>
                <a:ea typeface="DengXian" panose="02010600030101010101" pitchFamily="2" charset="-122"/>
                <a:cs typeface="Times New Roman" panose="02020603050405020304" pitchFamily="18" charset="0"/>
              </a:rPr>
              <a:t>metastatic</a:t>
            </a:r>
            <a:r>
              <a:rPr lang="en-US" dirty="0"/>
              <a:t> disease in the chest, but this patient indeed has nodal </a:t>
            </a:r>
            <a:r>
              <a:rPr lang="en-US" sz="1200" b="1" kern="1200" dirty="0">
                <a:solidFill>
                  <a:schemeClr val="tx1"/>
                </a:solidFill>
                <a:effectLst/>
                <a:highlight>
                  <a:srgbClr val="F4913F"/>
                </a:highlight>
                <a:latin typeface="Times New Roman" panose="02020603050405020304" pitchFamily="18" charset="0"/>
                <a:ea typeface="DengXian" panose="02010600030101010101" pitchFamily="2" charset="-122"/>
                <a:cs typeface="Times New Roman" panose="02020603050405020304" pitchFamily="18" charset="0"/>
              </a:rPr>
              <a:t>metastasis in the chest. As you can see in bullet point [2]. </a:t>
            </a:r>
            <a:endParaRPr lang="en-US"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27</a:t>
            </a:fld>
            <a:endParaRPr lang="en-US"/>
          </a:p>
        </p:txBody>
      </p:sp>
    </p:spTree>
    <p:extLst>
      <p:ext uri="{BB962C8B-B14F-4D97-AF65-F5344CB8AC3E}">
        <p14:creationId xmlns:p14="http://schemas.microsoft.com/office/powerpoint/2010/main" val="1351134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another case with some problems. The first one is missing several lymphoma nodes with hypermetabolic activity . </a:t>
            </a:r>
          </a:p>
          <a:p>
            <a:endParaRPr lang="en-US"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28</a:t>
            </a:fld>
            <a:endParaRPr lang="en-US"/>
          </a:p>
        </p:txBody>
      </p:sp>
    </p:spTree>
    <p:extLst>
      <p:ext uri="{BB962C8B-B14F-4D97-AF65-F5344CB8AC3E}">
        <p14:creationId xmlns:p14="http://schemas.microsoft.com/office/powerpoint/2010/main" val="240884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one is LLM impression misinterprets the findings as metastatic disease. However, this finding is more favored to malignant chronic lymphocytic [</a:t>
            </a:r>
            <a:r>
              <a:rPr lang="en-US" dirty="0" err="1"/>
              <a:t>limf’s</a:t>
            </a:r>
            <a:r>
              <a:rPr lang="en-US" dirty="0"/>
              <a:t> /ai/ tik] leukemia (CLL). </a:t>
            </a:r>
          </a:p>
        </p:txBody>
      </p:sp>
      <p:sp>
        <p:nvSpPr>
          <p:cNvPr id="4" name="Slide Number Placeholder 3"/>
          <p:cNvSpPr>
            <a:spLocks noGrp="1"/>
          </p:cNvSpPr>
          <p:nvPr>
            <p:ph type="sldNum" sz="quarter" idx="5"/>
          </p:nvPr>
        </p:nvSpPr>
        <p:spPr/>
        <p:txBody>
          <a:bodyPr/>
          <a:lstStyle/>
          <a:p>
            <a:fld id="{0080FB02-D9C2-6A4D-8A7B-43D279C71DB2}" type="slidenum">
              <a:rPr lang="en-US" smtClean="0"/>
              <a:t>29</a:t>
            </a:fld>
            <a:endParaRPr lang="en-US"/>
          </a:p>
        </p:txBody>
      </p:sp>
    </p:spTree>
    <p:extLst>
      <p:ext uri="{BB962C8B-B14F-4D97-AF65-F5344CB8AC3E}">
        <p14:creationId xmlns:p14="http://schemas.microsoft.com/office/powerpoint/2010/main" val="1121393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problem is nonspecific or missing recommendations. Some of the recommendations can be too general, such as recommend clinical correlation rather than detailed guidance for patient management. </a:t>
            </a:r>
          </a:p>
          <a:p>
            <a:endParaRPr lang="en-US" dirty="0"/>
          </a:p>
          <a:p>
            <a:r>
              <a:rPr lang="en-US" b="1" dirty="0"/>
              <a:t>Skip</a:t>
            </a:r>
            <a:r>
              <a:rPr lang="en-US" dirty="0"/>
              <a:t>: </a:t>
            </a:r>
          </a:p>
          <a:p>
            <a:r>
              <a:rPr lang="en-US" dirty="0"/>
              <a:t>It is important to note that the diagnoses and recommendations are typically not included in the findings, the language models must infer based on those critical observations they find. </a:t>
            </a:r>
          </a:p>
        </p:txBody>
      </p:sp>
      <p:sp>
        <p:nvSpPr>
          <p:cNvPr id="4" name="Slide Number Placeholder 3"/>
          <p:cNvSpPr>
            <a:spLocks noGrp="1"/>
          </p:cNvSpPr>
          <p:nvPr>
            <p:ph type="sldNum" sz="quarter" idx="5"/>
          </p:nvPr>
        </p:nvSpPr>
        <p:spPr/>
        <p:txBody>
          <a:bodyPr/>
          <a:lstStyle/>
          <a:p>
            <a:fld id="{0080FB02-D9C2-6A4D-8A7B-43D279C71DB2}" type="slidenum">
              <a:rPr lang="en-US" smtClean="0"/>
              <a:t>30</a:t>
            </a:fld>
            <a:endParaRPr lang="en-US"/>
          </a:p>
        </p:txBody>
      </p:sp>
    </p:spTree>
    <p:extLst>
      <p:ext uri="{BB962C8B-B14F-4D97-AF65-F5344CB8AC3E}">
        <p14:creationId xmlns:p14="http://schemas.microsoft.com/office/powerpoint/2010/main" val="5585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findings section which details numerous observations about the study. </a:t>
            </a:r>
          </a:p>
        </p:txBody>
      </p:sp>
      <p:sp>
        <p:nvSpPr>
          <p:cNvPr id="4" name="Slide Number Placeholder 3"/>
          <p:cNvSpPr>
            <a:spLocks noGrp="1"/>
          </p:cNvSpPr>
          <p:nvPr>
            <p:ph type="sldNum" sz="quarter" idx="5"/>
          </p:nvPr>
        </p:nvSpPr>
        <p:spPr/>
        <p:txBody>
          <a:bodyPr/>
          <a:lstStyle/>
          <a:p>
            <a:fld id="{0080FB02-D9C2-6A4D-8A7B-43D279C71DB2}" type="slidenum">
              <a:rPr lang="en-US" smtClean="0"/>
              <a:t>4</a:t>
            </a:fld>
            <a:endParaRPr lang="en-US"/>
          </a:p>
        </p:txBody>
      </p:sp>
    </p:spTree>
    <p:extLst>
      <p:ext uri="{BB962C8B-B14F-4D97-AF65-F5344CB8AC3E}">
        <p14:creationId xmlns:p14="http://schemas.microsoft.com/office/powerpoint/2010/main" val="4262969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quality of LLM impression is great but of course not perfect. The common mistakes we identified for LLMs include factual inaccuracy, inappropriate interpretations and non-specific recommendations. </a:t>
            </a:r>
          </a:p>
        </p:txBody>
      </p:sp>
      <p:sp>
        <p:nvSpPr>
          <p:cNvPr id="4" name="Slide Number Placeholder 3"/>
          <p:cNvSpPr>
            <a:spLocks noGrp="1"/>
          </p:cNvSpPr>
          <p:nvPr>
            <p:ph type="sldNum" sz="quarter" idx="5"/>
          </p:nvPr>
        </p:nvSpPr>
        <p:spPr/>
        <p:txBody>
          <a:bodyPr/>
          <a:lstStyle/>
          <a:p>
            <a:fld id="{0080FB02-D9C2-6A4D-8A7B-43D279C71DB2}" type="slidenum">
              <a:rPr lang="en-US" smtClean="0"/>
              <a:t>31</a:t>
            </a:fld>
            <a:endParaRPr lang="en-US"/>
          </a:p>
        </p:txBody>
      </p:sp>
    </p:spTree>
    <p:extLst>
      <p:ext uri="{BB962C8B-B14F-4D97-AF65-F5344CB8AC3E}">
        <p14:creationId xmlns:p14="http://schemas.microsoft.com/office/powerpoint/2010/main" val="1599793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our work, you can find our </a:t>
            </a:r>
            <a:r>
              <a:rPr lang="en-US" dirty="0" err="1"/>
              <a:t>arxiv</a:t>
            </a:r>
            <a:r>
              <a:rPr lang="en-US" dirty="0"/>
              <a:t> paper by scanning the QR code on the left. </a:t>
            </a:r>
          </a:p>
        </p:txBody>
      </p:sp>
      <p:sp>
        <p:nvSpPr>
          <p:cNvPr id="4" name="Slide Number Placeholder 3"/>
          <p:cNvSpPr>
            <a:spLocks noGrp="1"/>
          </p:cNvSpPr>
          <p:nvPr>
            <p:ph type="sldNum" sz="quarter" idx="5"/>
          </p:nvPr>
        </p:nvSpPr>
        <p:spPr/>
        <p:txBody>
          <a:bodyPr/>
          <a:lstStyle/>
          <a:p>
            <a:fld id="{0080FB02-D9C2-6A4D-8A7B-43D279C71DB2}" type="slidenum">
              <a:rPr lang="en-US" smtClean="0"/>
              <a:t>32</a:t>
            </a:fld>
            <a:endParaRPr lang="en-US"/>
          </a:p>
        </p:txBody>
      </p:sp>
    </p:spTree>
    <p:extLst>
      <p:ext uri="{BB962C8B-B14F-4D97-AF65-F5344CB8AC3E}">
        <p14:creationId xmlns:p14="http://schemas.microsoft.com/office/powerpoint/2010/main" val="3958998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impression section which summarizes the key findings, offers diagnoses and provides recommendations for patient management. </a:t>
            </a:r>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5</a:t>
            </a:fld>
            <a:endParaRPr lang="en-US"/>
          </a:p>
        </p:txBody>
      </p:sp>
    </p:spTree>
    <p:extLst>
      <p:ext uri="{BB962C8B-B14F-4D97-AF65-F5344CB8AC3E}">
        <p14:creationId xmlns:p14="http://schemas.microsoft.com/office/powerpoint/2010/main" val="3645336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6</a:t>
            </a:fld>
            <a:endParaRPr lang="en-US"/>
          </a:p>
        </p:txBody>
      </p:sp>
    </p:spTree>
    <p:extLst>
      <p:ext uri="{BB962C8B-B14F-4D97-AF65-F5344CB8AC3E}">
        <p14:creationId xmlns:p14="http://schemas.microsoft.com/office/powerpoint/2010/main" val="323103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reading physicians, it is important to ensure accuracy and completeness of the impression. However, distilling the lengthy findings to a concise impression is not an easy task. Physicians have to quickly review the entire findings section, spot the critical observations, and then summarize them in the impression. </a:t>
            </a:r>
          </a:p>
        </p:txBody>
      </p:sp>
      <p:sp>
        <p:nvSpPr>
          <p:cNvPr id="4" name="Slide Number Placeholder 3"/>
          <p:cNvSpPr>
            <a:spLocks noGrp="1"/>
          </p:cNvSpPr>
          <p:nvPr>
            <p:ph type="sldNum" sz="quarter" idx="5"/>
          </p:nvPr>
        </p:nvSpPr>
        <p:spPr/>
        <p:txBody>
          <a:bodyPr/>
          <a:lstStyle/>
          <a:p>
            <a:fld id="{0080FB02-D9C2-6A4D-8A7B-43D279C71DB2}" type="slidenum">
              <a:rPr lang="en-US" smtClean="0"/>
              <a:t>7</a:t>
            </a:fld>
            <a:endParaRPr lang="en-US"/>
          </a:p>
        </p:txBody>
      </p:sp>
    </p:spTree>
    <p:extLst>
      <p:ext uri="{BB962C8B-B14F-4D97-AF65-F5344CB8AC3E}">
        <p14:creationId xmlns:p14="http://schemas.microsoft.com/office/powerpoint/2010/main" val="2408859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process can be time-consuming and error-prone. </a:t>
            </a:r>
          </a:p>
        </p:txBody>
      </p:sp>
      <p:sp>
        <p:nvSpPr>
          <p:cNvPr id="4" name="Slide Number Placeholder 3"/>
          <p:cNvSpPr>
            <a:spLocks noGrp="1"/>
          </p:cNvSpPr>
          <p:nvPr>
            <p:ph type="sldNum" sz="quarter" idx="5"/>
          </p:nvPr>
        </p:nvSpPr>
        <p:spPr/>
        <p:txBody>
          <a:bodyPr/>
          <a:lstStyle/>
          <a:p>
            <a:fld id="{0080FB02-D9C2-6A4D-8A7B-43D279C71DB2}" type="slidenum">
              <a:rPr lang="en-US" smtClean="0"/>
              <a:t>8</a:t>
            </a:fld>
            <a:endParaRPr lang="en-US"/>
          </a:p>
        </p:txBody>
      </p:sp>
    </p:spTree>
    <p:extLst>
      <p:ext uri="{BB962C8B-B14F-4D97-AF65-F5344CB8AC3E}">
        <p14:creationId xmlns:p14="http://schemas.microsoft.com/office/powerpoint/2010/main" val="3460514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has been extensive research on summarizing findings in X-ray, CT and MRI reports, but to the best of our knowledge, no studies have focused on impression generation for whole-body PET reports.</a:t>
            </a:r>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9</a:t>
            </a:fld>
            <a:endParaRPr lang="en-US"/>
          </a:p>
        </p:txBody>
      </p:sp>
    </p:spTree>
    <p:extLst>
      <p:ext uri="{BB962C8B-B14F-4D97-AF65-F5344CB8AC3E}">
        <p14:creationId xmlns:p14="http://schemas.microsoft.com/office/powerpoint/2010/main" val="141769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PET reports different? First, whole-body PET reports are notable for their length. In the findings section, there are usually 250-500 words, which are 6-8 times longer than the typical findings for a CXR exam. </a:t>
            </a:r>
          </a:p>
          <a:p>
            <a:endParaRPr lang="en-US" dirty="0"/>
          </a:p>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10</a:t>
            </a:fld>
            <a:endParaRPr lang="en-US"/>
          </a:p>
        </p:txBody>
      </p:sp>
    </p:spTree>
    <p:extLst>
      <p:ext uri="{BB962C8B-B14F-4D97-AF65-F5344CB8AC3E}">
        <p14:creationId xmlns:p14="http://schemas.microsoft.com/office/powerpoint/2010/main" val="109780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0"/>
              </a:ext>
            </a:extLst>
          </p:cNvPr>
          <p:cNvSpPr/>
          <p:nvPr userDrawn="1"/>
        </p:nvSpPr>
        <p:spPr>
          <a:xfrm>
            <a:off x="851888" y="321887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1AB265-C0D2-A543-B156-B0221787BF01}"/>
              </a:ext>
              <a:ext uri="{C183D7F6-B498-43B3-948B-1728B52AA6E4}">
                <adec:decorative xmlns:adec="http://schemas.microsoft.com/office/drawing/2017/decorative" val="1"/>
              </a:ext>
            </a:extLst>
          </p:cNvPr>
          <p:cNvSpPr/>
          <p:nvPr userDrawn="1"/>
        </p:nvSpPr>
        <p:spPr>
          <a:xfrm>
            <a:off x="0" y="5733906"/>
            <a:ext cx="12192000" cy="1124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851889" y="3519488"/>
            <a:ext cx="8334246" cy="701877"/>
          </a:xfrm>
        </p:spPr>
        <p:txBody>
          <a:bodyPr anchor="t">
            <a:noAutofit/>
          </a:bodyPr>
          <a:lstStyle>
            <a:lvl1pPr marL="0" indent="0">
              <a:buNone/>
              <a:defRPr sz="2300">
                <a:solidFill>
                  <a:schemeClr val="tx1">
                    <a:lumMod val="75000"/>
                    <a:lumOff val="25000"/>
                  </a:schemeClr>
                </a:solidFill>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851889" y="5953913"/>
            <a:ext cx="10311412" cy="523088"/>
          </a:xfrm>
        </p:spPr>
        <p:txBody>
          <a:bodyPr anchor="t" anchorCtr="0">
            <a:normAutofit/>
          </a:bodyPr>
          <a:lstStyle>
            <a:lvl1pPr marL="0" indent="0">
              <a:buNone/>
              <a:defRPr sz="1800" b="1">
                <a:solidFill>
                  <a:schemeClr val="bg1"/>
                </a:solidFill>
              </a:defRPr>
            </a:lvl1pPr>
          </a:lstStyle>
          <a:p>
            <a:pPr lvl="0"/>
            <a:r>
              <a:rPr lang="en-US" dirty="0"/>
              <a:t>Insert name, position, unit/faculty</a:t>
            </a:r>
          </a:p>
        </p:txBody>
      </p:sp>
      <p:sp>
        <p:nvSpPr>
          <p:cNvPr id="2" name="Title 1">
            <a:extLst>
              <a:ext uri="{FF2B5EF4-FFF2-40B4-BE49-F238E27FC236}">
                <a16:creationId xmlns:a16="http://schemas.microsoft.com/office/drawing/2014/main" id="{5EC7DDB1-82A5-B7B2-21F2-EAF249AE8EB7}"/>
              </a:ext>
            </a:extLst>
          </p:cNvPr>
          <p:cNvSpPr>
            <a:spLocks noGrp="1"/>
          </p:cNvSpPr>
          <p:nvPr>
            <p:ph type="title" hasCustomPrompt="1"/>
          </p:nvPr>
        </p:nvSpPr>
        <p:spPr>
          <a:xfrm>
            <a:off x="851888" y="905690"/>
            <a:ext cx="8334246" cy="2106570"/>
          </a:xfrm>
        </p:spPr>
        <p:txBody>
          <a:bodyPr rIns="91440">
            <a:normAutofit/>
          </a:bodyPr>
          <a:lstStyle>
            <a:lvl1pPr>
              <a:defRPr sz="4000">
                <a:solidFill>
                  <a:schemeClr val="tx1">
                    <a:lumMod val="90000"/>
                    <a:lumOff val="10000"/>
                  </a:schemeClr>
                </a:solidFill>
              </a:defRPr>
            </a:lvl1pPr>
          </a:lstStyle>
          <a:p>
            <a:r>
              <a:rPr lang="en-US" dirty="0"/>
              <a:t>Insert slide title in title or sentence case</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UW–Madison logo with white text on a black background">
            <a:extLst>
              <a:ext uri="{FF2B5EF4-FFF2-40B4-BE49-F238E27FC236}">
                <a16:creationId xmlns:a16="http://schemas.microsoft.com/office/drawing/2014/main" id="{9442AFA6-CAED-D743-9BD0-FB7276EC21DE}"/>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B5D12E06-23AB-9F35-311A-C472E2F129AB}"/>
              </a:ext>
            </a:extLst>
          </p:cNvPr>
          <p:cNvSpPr>
            <a:spLocks noGrp="1"/>
          </p:cNvSpPr>
          <p:nvPr>
            <p:ph type="title" hasCustomPrompt="1"/>
          </p:nvPr>
        </p:nvSpPr>
        <p:spPr>
          <a:xfrm>
            <a:off x="0" y="-251986"/>
            <a:ext cx="10668000" cy="242047"/>
          </a:xfrm>
        </p:spPr>
        <p:txBody>
          <a:bodyPr>
            <a:normAutofit/>
          </a:bodyPr>
          <a:lstStyle>
            <a:lvl1pPr>
              <a:defRPr sz="1200" b="0" i="0">
                <a:latin typeface="Arial" panose="020B0604020202020204" pitchFamily="34" charset="0"/>
                <a:cs typeface="Arial" panose="020B0604020202020204" pitchFamily="34" charset="0"/>
              </a:defRPr>
            </a:lvl1pPr>
          </a:lstStyle>
          <a:p>
            <a:r>
              <a:rPr lang="en-US" dirty="0"/>
              <a:t>Black Closing Slide</a:t>
            </a:r>
          </a:p>
        </p:txBody>
      </p:sp>
    </p:spTree>
    <p:extLst>
      <p:ext uri="{BB962C8B-B14F-4D97-AF65-F5344CB8AC3E}">
        <p14:creationId xmlns:p14="http://schemas.microsoft.com/office/powerpoint/2010/main" val="2314827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 UW image">
    <p:spTree>
      <p:nvGrpSpPr>
        <p:cNvPr id="1" name=""/>
        <p:cNvGrpSpPr/>
        <p:nvPr/>
      </p:nvGrpSpPr>
      <p:grpSpPr>
        <a:xfrm>
          <a:off x="0" y="0"/>
          <a:ext cx="0" cy="0"/>
          <a:chOff x="0" y="0"/>
          <a:chExt cx="0" cy="0"/>
        </a:xfrm>
      </p:grpSpPr>
      <p:pic>
        <p:nvPicPr>
          <p:cNvPr id="6" name="Picture 5" descr="Aerial photo of UW-Madison campus">
            <a:extLst>
              <a:ext uri="{FF2B5EF4-FFF2-40B4-BE49-F238E27FC236}">
                <a16:creationId xmlns:a16="http://schemas.microsoft.com/office/drawing/2014/main" id="{E9E400BB-02A1-BC41-AB6A-6F4EF59041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66" b="6016"/>
          <a:stretch/>
        </p:blipFill>
        <p:spPr>
          <a:xfrm>
            <a:off x="-47965" y="0"/>
            <a:ext cx="12239965" cy="6858000"/>
          </a:xfrm>
          <a:prstGeom prst="rect">
            <a:avLst/>
          </a:prstGeom>
        </p:spPr>
      </p:pic>
      <p:pic>
        <p:nvPicPr>
          <p:cNvPr id="10" name="Picture 9" descr="UWSMPH logo">
            <a:extLst>
              <a:ext uri="{FF2B5EF4-FFF2-40B4-BE49-F238E27FC236}">
                <a16:creationId xmlns:a16="http://schemas.microsoft.com/office/drawing/2014/main" id="{279B8078-F8AE-EF4E-8869-ED39FBFAE6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184" y="5249333"/>
            <a:ext cx="4261868" cy="1258398"/>
          </a:xfrm>
          <a:prstGeom prst="rect">
            <a:avLst/>
          </a:prstGeom>
        </p:spPr>
      </p:pic>
      <p:sp>
        <p:nvSpPr>
          <p:cNvPr id="11" name="Title 1">
            <a:extLst>
              <a:ext uri="{FF2B5EF4-FFF2-40B4-BE49-F238E27FC236}">
                <a16:creationId xmlns:a16="http://schemas.microsoft.com/office/drawing/2014/main" id="{026D8E85-A50D-FD4E-B071-054FF034CE96}"/>
              </a:ext>
            </a:extLst>
          </p:cNvPr>
          <p:cNvSpPr>
            <a:spLocks noGrp="1"/>
          </p:cNvSpPr>
          <p:nvPr>
            <p:ph type="title" hasCustomPrompt="1"/>
          </p:nvPr>
        </p:nvSpPr>
        <p:spPr>
          <a:xfrm>
            <a:off x="838201" y="595274"/>
            <a:ext cx="10515600" cy="1005510"/>
          </a:xfrm>
        </p:spPr>
        <p:txBody>
          <a:bodyPr anchor="t">
            <a:normAutofit/>
          </a:bodyPr>
          <a:lstStyle>
            <a:lvl1pPr algn="ctr">
              <a:defRPr sz="6000">
                <a:solidFill>
                  <a:srgbClr val="C5050C"/>
                </a:solidFill>
              </a:defRPr>
            </a:lvl1pPr>
          </a:lstStyle>
          <a:p>
            <a:r>
              <a:rPr lang="en-US" dirty="0"/>
              <a:t>Click to add presentation title</a:t>
            </a:r>
          </a:p>
        </p:txBody>
      </p:sp>
      <p:sp>
        <p:nvSpPr>
          <p:cNvPr id="13" name="Text Placeholder 2">
            <a:extLst>
              <a:ext uri="{FF2B5EF4-FFF2-40B4-BE49-F238E27FC236}">
                <a16:creationId xmlns:a16="http://schemas.microsoft.com/office/drawing/2014/main" id="{8633CFA6-5BBA-A74E-A804-D2973BBAC615}"/>
              </a:ext>
            </a:extLst>
          </p:cNvPr>
          <p:cNvSpPr>
            <a:spLocks noGrp="1"/>
          </p:cNvSpPr>
          <p:nvPr>
            <p:ph type="body" idx="1" hasCustomPrompt="1"/>
          </p:nvPr>
        </p:nvSpPr>
        <p:spPr>
          <a:xfrm>
            <a:off x="5973416" y="5536096"/>
            <a:ext cx="5966793" cy="863685"/>
          </a:xfrm>
          <a:prstGeom prst="rect">
            <a:avLst/>
          </a:prstGeom>
        </p:spPr>
        <p:txBody>
          <a:bodyPr/>
          <a:lstStyle>
            <a:lvl1pPr marL="0" indent="0" algn="ctr">
              <a:buNone/>
              <a:defRPr sz="3200" i="1">
                <a:solidFill>
                  <a:schemeClr val="bg1"/>
                </a:solidFill>
              </a:defRPr>
            </a:lvl1pPr>
            <a:lvl2pPr marL="609570" indent="0">
              <a:buNone/>
              <a:defRPr sz="2667">
                <a:solidFill>
                  <a:schemeClr val="tx1">
                    <a:tint val="75000"/>
                  </a:schemeClr>
                </a:solidFill>
              </a:defRPr>
            </a:lvl2pPr>
            <a:lvl3pPr marL="1219140" indent="0">
              <a:buNone/>
              <a:defRPr sz="2400">
                <a:solidFill>
                  <a:schemeClr val="tx1">
                    <a:tint val="75000"/>
                  </a:schemeClr>
                </a:solidFill>
              </a:defRPr>
            </a:lvl3pPr>
            <a:lvl4pPr marL="1828709" indent="0">
              <a:buNone/>
              <a:defRPr sz="2133">
                <a:solidFill>
                  <a:schemeClr val="tx1">
                    <a:tint val="75000"/>
                  </a:schemeClr>
                </a:solidFill>
              </a:defRPr>
            </a:lvl4pPr>
            <a:lvl5pPr marL="2438278" indent="0">
              <a:buNone/>
              <a:defRPr sz="2133">
                <a:solidFill>
                  <a:schemeClr val="tx1">
                    <a:tint val="75000"/>
                  </a:schemeClr>
                </a:solidFill>
              </a:defRPr>
            </a:lvl5pPr>
            <a:lvl6pPr marL="3047848" indent="0">
              <a:buNone/>
              <a:defRPr sz="2133">
                <a:solidFill>
                  <a:schemeClr val="tx1">
                    <a:tint val="75000"/>
                  </a:schemeClr>
                </a:solidFill>
              </a:defRPr>
            </a:lvl6pPr>
            <a:lvl7pPr marL="3657418" indent="0">
              <a:buNone/>
              <a:defRPr sz="2133">
                <a:solidFill>
                  <a:schemeClr val="tx1">
                    <a:tint val="75000"/>
                  </a:schemeClr>
                </a:solidFill>
              </a:defRPr>
            </a:lvl7pPr>
            <a:lvl8pPr marL="4266987" indent="0">
              <a:buNone/>
              <a:defRPr sz="2133">
                <a:solidFill>
                  <a:schemeClr val="tx1">
                    <a:tint val="75000"/>
                  </a:schemeClr>
                </a:solidFill>
              </a:defRPr>
            </a:lvl8pPr>
            <a:lvl9pPr marL="4876557" indent="0">
              <a:buNone/>
              <a:defRPr sz="2133">
                <a:solidFill>
                  <a:schemeClr val="tx1">
                    <a:tint val="75000"/>
                  </a:schemeClr>
                </a:solidFill>
              </a:defRPr>
            </a:lvl9pPr>
          </a:lstStyle>
          <a:p>
            <a:pPr lvl="0"/>
            <a:r>
              <a:rPr lang="en-US" dirty="0"/>
              <a:t>Click to add a subtitle</a:t>
            </a:r>
          </a:p>
        </p:txBody>
      </p:sp>
    </p:spTree>
    <p:extLst>
      <p:ext uri="{BB962C8B-B14F-4D97-AF65-F5344CB8AC3E}">
        <p14:creationId xmlns:p14="http://schemas.microsoft.com/office/powerpoint/2010/main" val="1379728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B1C6F3-8D05-7245-98E0-6A89EF37B52B}"/>
              </a:ext>
              <a:ext uri="{C183D7F6-B498-43B3-948B-1728B52AA6E4}">
                <adec:decorative xmlns:adec="http://schemas.microsoft.com/office/drawing/2017/decorative" val="1"/>
              </a:ext>
            </a:extLst>
          </p:cNvPr>
          <p:cNvSpPr/>
          <p:nvPr userDrawn="1"/>
        </p:nvSpPr>
        <p:spPr>
          <a:xfrm>
            <a:off x="0" y="0"/>
            <a:ext cx="12192000" cy="5733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1"/>
              </a:ext>
            </a:extLst>
          </p:cNvPr>
          <p:cNvSpPr/>
          <p:nvPr userDrawn="1"/>
        </p:nvSpPr>
        <p:spPr>
          <a:xfrm>
            <a:off x="851888" y="321887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851889" y="3519488"/>
            <a:ext cx="8334246" cy="701877"/>
          </a:xfrm>
        </p:spPr>
        <p:txBody>
          <a:bodyPr anchor="t">
            <a:noAutofit/>
          </a:bodyPr>
          <a:lstStyle>
            <a:lvl1pPr marL="0" indent="0">
              <a:buNone/>
              <a:defRPr sz="2300">
                <a:solidFill>
                  <a:schemeClr val="tx1">
                    <a:lumMod val="25000"/>
                    <a:lumOff val="75000"/>
                  </a:schemeClr>
                </a:solidFill>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851889" y="5953913"/>
            <a:ext cx="10311412" cy="523088"/>
          </a:xfrm>
        </p:spPr>
        <p:txBody>
          <a:bodyPr anchor="t" anchorCtr="0">
            <a:normAutofit/>
          </a:bodyPr>
          <a:lstStyle>
            <a:lvl1pPr marL="0" indent="0">
              <a:buNone/>
              <a:defRPr sz="1800" b="1">
                <a:solidFill>
                  <a:schemeClr val="tx1">
                    <a:lumMod val="90000"/>
                    <a:lumOff val="10000"/>
                  </a:schemeClr>
                </a:solidFill>
              </a:defRPr>
            </a:lvl1pPr>
          </a:lstStyle>
          <a:p>
            <a:pPr lvl="0"/>
            <a:r>
              <a:rPr lang="en-US" dirty="0"/>
              <a:t>Insert name, position, unit/faculty</a:t>
            </a:r>
          </a:p>
        </p:txBody>
      </p:sp>
      <p:sp>
        <p:nvSpPr>
          <p:cNvPr id="8" name="Rectangle 7">
            <a:extLst>
              <a:ext uri="{FF2B5EF4-FFF2-40B4-BE49-F238E27FC236}">
                <a16:creationId xmlns:a16="http://schemas.microsoft.com/office/drawing/2014/main" id="{DBD50E08-9389-704F-B967-8B33E01F63EE}"/>
              </a:ext>
            </a:extLst>
          </p:cNvPr>
          <p:cNvSpPr/>
          <p:nvPr userDrawn="1"/>
        </p:nvSpPr>
        <p:spPr>
          <a:xfrm>
            <a:off x="11506200" y="9797"/>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DA47717F-59FB-F445-B50C-D4B473F1A79E}"/>
              </a:ext>
            </a:extLst>
          </p:cNvPr>
          <p:cNvPicPr>
            <a:picLocks noChangeAspect="1"/>
          </p:cNvPicPr>
          <p:nvPr userDrawn="1"/>
        </p:nvPicPr>
        <p:blipFill>
          <a:blip r:embed="rId2"/>
          <a:stretch>
            <a:fillRect/>
          </a:stretch>
        </p:blipFill>
        <p:spPr>
          <a:xfrm>
            <a:off x="11563459" y="232022"/>
            <a:ext cx="456122" cy="716763"/>
          </a:xfrm>
          <a:prstGeom prst="rect">
            <a:avLst/>
          </a:prstGeom>
        </p:spPr>
      </p:pic>
      <p:sp>
        <p:nvSpPr>
          <p:cNvPr id="3" name="Title 1">
            <a:extLst>
              <a:ext uri="{FF2B5EF4-FFF2-40B4-BE49-F238E27FC236}">
                <a16:creationId xmlns:a16="http://schemas.microsoft.com/office/drawing/2014/main" id="{F1048FA7-FE9A-2229-BF1C-BEC488C5557F}"/>
              </a:ext>
            </a:extLst>
          </p:cNvPr>
          <p:cNvSpPr>
            <a:spLocks noGrp="1"/>
          </p:cNvSpPr>
          <p:nvPr>
            <p:ph type="title" hasCustomPrompt="1"/>
          </p:nvPr>
        </p:nvSpPr>
        <p:spPr>
          <a:xfrm>
            <a:off x="850347" y="905691"/>
            <a:ext cx="8334246" cy="2106570"/>
          </a:xfrm>
        </p:spPr>
        <p:txBody>
          <a:bodyPr rIns="91440">
            <a:normAutofit/>
          </a:bodyPr>
          <a:lstStyle>
            <a:lvl1pPr>
              <a:defRPr sz="4000">
                <a:solidFill>
                  <a:schemeClr val="bg1"/>
                </a:solidFill>
              </a:defRPr>
            </a:lvl1pPr>
          </a:lstStyle>
          <a:p>
            <a:r>
              <a:rPr lang="en-US" dirty="0"/>
              <a:t>Insert slide title in title or sentence case</a:t>
            </a:r>
          </a:p>
        </p:txBody>
      </p:sp>
    </p:spTree>
    <p:extLst>
      <p:ext uri="{BB962C8B-B14F-4D97-AF65-F5344CB8AC3E}">
        <p14:creationId xmlns:p14="http://schemas.microsoft.com/office/powerpoint/2010/main" val="343792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8D4A-1484-2705-3193-0B1575E02323}"/>
              </a:ext>
            </a:extLst>
          </p:cNvPr>
          <p:cNvSpPr>
            <a:spLocks noGrp="1"/>
          </p:cNvSpPr>
          <p:nvPr>
            <p:ph type="title" hasCustomPrompt="1"/>
          </p:nvPr>
        </p:nvSpPr>
        <p:spPr/>
        <p:txBody>
          <a:bodyPr rIns="91440"/>
          <a:lstStyle>
            <a:lvl1pPr>
              <a:defRPr>
                <a:solidFill>
                  <a:schemeClr val="tx1">
                    <a:lumMod val="90000"/>
                    <a:lumOff val="10000"/>
                  </a:schemeClr>
                </a:solidFill>
              </a:defRPr>
            </a:lvl1pPr>
          </a:lstStyle>
          <a:p>
            <a:r>
              <a:rPr lang="en-US" dirty="0"/>
              <a:t>Insert slide title in title or sentence case</a:t>
            </a:r>
          </a:p>
        </p:txBody>
      </p:sp>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9677400" cy="4446053"/>
          </a:xfrm>
        </p:spPr>
        <p:txBody>
          <a:bodyPr>
            <a:normAutofit/>
          </a:bodyPr>
          <a:lstStyle>
            <a:lvl1pPr marL="228600" indent="-228600">
              <a:buFont typeface="Arial" panose="020B0604020202020204" pitchFamily="34" charset="0"/>
              <a:buChar char="•"/>
              <a:tabLst/>
              <a:defRPr sz="2600">
                <a:solidFill>
                  <a:schemeClr val="tx1">
                    <a:lumMod val="90000"/>
                    <a:lumOff val="10000"/>
                  </a:schemeClr>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498902"/>
            <a:ext cx="6345327" cy="350865"/>
          </a:xfrm>
          <a:solidFill>
            <a:schemeClr val="accent1"/>
          </a:solidFill>
          <a:ln>
            <a:noFill/>
          </a:ln>
        </p:spPr>
        <p:txBody>
          <a:bodyPr wrap="none" lIns="274320" tIns="64008" rIns="91440" bIns="91440" anchor="ctr" anchorCtr="0">
            <a:spAutoFit/>
          </a:bodyPr>
          <a:lstStyle>
            <a:lvl1pPr marL="0" indent="0">
              <a:buNone/>
              <a:defRPr sz="1400">
                <a:solidFill>
                  <a:schemeClr val="bg1"/>
                </a:solidFill>
              </a:defRPr>
            </a:lvl1pPr>
            <a:lvl2pPr>
              <a:defRPr sz="1400"/>
            </a:lvl2pPr>
            <a:lvl3pPr>
              <a:defRPr sz="1400"/>
            </a:lvl3pPr>
            <a:lvl4pPr>
              <a:defRPr sz="1400"/>
            </a:lvl4pPr>
            <a:lvl5pPr>
              <a:defRPr sz="1400"/>
            </a:lvl5pPr>
          </a:lstStyle>
          <a:p>
            <a:pPr lvl="0"/>
            <a:r>
              <a:rPr lang="en-US" dirty="0"/>
              <a:t>Insert presentation topic or department/unit name (text box will expand to fit)</a:t>
            </a:r>
          </a:p>
        </p:txBody>
      </p:sp>
    </p:spTree>
    <p:extLst>
      <p:ext uri="{BB962C8B-B14F-4D97-AF65-F5344CB8AC3E}">
        <p14:creationId xmlns:p14="http://schemas.microsoft.com/office/powerpoint/2010/main" val="362628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4482548"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498902"/>
            <a:ext cx="6345327" cy="350865"/>
          </a:xfrm>
          <a:solidFill>
            <a:schemeClr val="accent1"/>
          </a:solidFill>
          <a:ln>
            <a:noFill/>
          </a:ln>
        </p:spPr>
        <p:txBody>
          <a:bodyPr wrap="none" lIns="274320" tIns="64008" rIns="91440" bIns="91440" anchor="ctr" anchorCtr="0">
            <a:spAutoFit/>
          </a:bodyPr>
          <a:lstStyle>
            <a:lvl1pPr marL="0" indent="0">
              <a:buNone/>
              <a:defRPr sz="1400">
                <a:solidFill>
                  <a:schemeClr val="bg1"/>
                </a:solidFill>
              </a:defRPr>
            </a:lvl1pPr>
            <a:lvl2pPr>
              <a:defRPr sz="1400"/>
            </a:lvl2pPr>
            <a:lvl3pPr>
              <a:defRPr sz="1400"/>
            </a:lvl3pPr>
            <a:lvl4pPr>
              <a:defRPr sz="1400"/>
            </a:lvl4pPr>
            <a:lvl5pPr>
              <a:defRPr sz="1400"/>
            </a:lvl5pPr>
          </a:lstStyle>
          <a:p>
            <a:pPr lvl="0"/>
            <a:r>
              <a:rPr lang="en-US" dirty="0"/>
              <a:t>Insert presentation topic or department/unit name (text box will expand to fit)</a:t>
            </a:r>
          </a:p>
        </p:txBody>
      </p:sp>
      <p:sp>
        <p:nvSpPr>
          <p:cNvPr id="8" name="Content Placeholder 10">
            <a:extLst>
              <a:ext uri="{FF2B5EF4-FFF2-40B4-BE49-F238E27FC236}">
                <a16:creationId xmlns:a16="http://schemas.microsoft.com/office/drawing/2014/main" id="{B0DEE38D-2FF0-2A49-A7D1-AF607FA3AB7A}"/>
              </a:ext>
            </a:extLst>
          </p:cNvPr>
          <p:cNvSpPr>
            <a:spLocks noGrp="1"/>
          </p:cNvSpPr>
          <p:nvPr>
            <p:ph sz="quarter" idx="15" hasCustomPrompt="1"/>
          </p:nvPr>
        </p:nvSpPr>
        <p:spPr>
          <a:xfrm>
            <a:off x="6223554" y="1840447"/>
            <a:ext cx="4939746"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2" name="Title 1">
            <a:extLst>
              <a:ext uri="{FF2B5EF4-FFF2-40B4-BE49-F238E27FC236}">
                <a16:creationId xmlns:a16="http://schemas.microsoft.com/office/drawing/2014/main" id="{C81D5C9C-09F6-F2DD-C583-AC7B6CA2B5A5}"/>
              </a:ext>
            </a:extLst>
          </p:cNvPr>
          <p:cNvSpPr>
            <a:spLocks noGrp="1"/>
          </p:cNvSpPr>
          <p:nvPr>
            <p:ph type="title" hasCustomPrompt="1"/>
          </p:nvPr>
        </p:nvSpPr>
        <p:spPr>
          <a:xfrm>
            <a:off x="495300" y="457200"/>
            <a:ext cx="10668000" cy="1066800"/>
          </a:xfrm>
        </p:spPr>
        <p:txBody>
          <a:bodyPr rIns="91440"/>
          <a:lstStyle>
            <a:lvl1pPr>
              <a:defRPr>
                <a:solidFill>
                  <a:schemeClr val="tx1">
                    <a:lumMod val="90000"/>
                    <a:lumOff val="10000"/>
                  </a:schemeClr>
                </a:solidFill>
              </a:defRPr>
            </a:lvl1pPr>
          </a:lstStyle>
          <a:p>
            <a:r>
              <a:rPr lang="en-US" dirty="0"/>
              <a:t>Insert slide title in title or sentence case</a:t>
            </a:r>
          </a:p>
        </p:txBody>
      </p:sp>
    </p:spTree>
    <p:extLst>
      <p:ext uri="{BB962C8B-B14F-4D97-AF65-F5344CB8AC3E}">
        <p14:creationId xmlns:p14="http://schemas.microsoft.com/office/powerpoint/2010/main" val="374076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_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A194C-A4B8-2148-8BE0-5451BAAC534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8234"/>
            <a:ext cx="12192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11163300" cy="5825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485900" y="4226928"/>
            <a:ext cx="5264150" cy="354459"/>
          </a:xfrm>
        </p:spPr>
        <p:txBody>
          <a:bodyPr>
            <a:noAutofit/>
          </a:bodyPr>
          <a:lstStyle>
            <a:lvl1pPr marL="0" indent="0">
              <a:buNone/>
              <a:defRPr sz="2300">
                <a:solidFill>
                  <a:schemeClr val="tx1">
                    <a:lumMod val="10000"/>
                    <a:lumOff val="90000"/>
                  </a:schemeClr>
                </a:solidFill>
              </a:defRPr>
            </a:lvl1pPr>
            <a:lvl2pPr>
              <a:defRPr sz="2100"/>
            </a:lvl2pPr>
            <a:lvl3pPr>
              <a:defRPr sz="2100"/>
            </a:lvl3pPr>
            <a:lvl4pPr>
              <a:defRPr sz="2100"/>
            </a:lvl4pPr>
            <a:lvl5pPr>
              <a:defRPr sz="2100"/>
            </a:lvl5pPr>
          </a:lstStyle>
          <a:p>
            <a:pPr lvl="0"/>
            <a:r>
              <a:rPr lang="en-US" dirty="0"/>
              <a:t>Insert subtitle if needed</a:t>
            </a:r>
          </a:p>
        </p:txBody>
      </p:sp>
      <p:sp>
        <p:nvSpPr>
          <p:cNvPr id="13" name="Freeform 12">
            <a:extLst>
              <a:ext uri="{FF2B5EF4-FFF2-40B4-BE49-F238E27FC236}">
                <a16:creationId xmlns:a16="http://schemas.microsoft.com/office/drawing/2014/main" id="{A2A8E911-3157-1444-8D3E-B3404B047192}"/>
              </a:ext>
            </a:extLst>
          </p:cNvPr>
          <p:cNvSpPr/>
          <p:nvPr userDrawn="1"/>
        </p:nvSpPr>
        <p:spPr>
          <a:xfrm>
            <a:off x="8714232" y="1024128"/>
            <a:ext cx="2449068"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6B6D0D8-B441-B94F-81C3-D858DB039304}"/>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C54FEC2B-37AF-0F44-BE06-966950F82A61}"/>
              </a:ext>
            </a:extLst>
          </p:cNvPr>
          <p:cNvPicPr>
            <a:picLocks noChangeAspect="1"/>
          </p:cNvPicPr>
          <p:nvPr userDrawn="1"/>
        </p:nvPicPr>
        <p:blipFill>
          <a:blip r:embed="rId3"/>
          <a:stretch>
            <a:fillRect/>
          </a:stretch>
        </p:blipFill>
        <p:spPr>
          <a:xfrm>
            <a:off x="11564318" y="222225"/>
            <a:ext cx="456122" cy="716763"/>
          </a:xfrm>
          <a:prstGeom prst="rect">
            <a:avLst/>
          </a:prstGeom>
        </p:spPr>
      </p:pic>
      <p:sp>
        <p:nvSpPr>
          <p:cNvPr id="14" name="Rectangle 13">
            <a:extLst>
              <a:ext uri="{FF2B5EF4-FFF2-40B4-BE49-F238E27FC236}">
                <a16:creationId xmlns:a16="http://schemas.microsoft.com/office/drawing/2014/main" id="{8EB6C9F2-5465-8D47-8351-B6B681C458B1}"/>
              </a:ext>
              <a:ext uri="{C183D7F6-B498-43B3-948B-1728B52AA6E4}">
                <adec:decorative xmlns:adec="http://schemas.microsoft.com/office/drawing/2017/decorative" val="1"/>
              </a:ext>
            </a:extLst>
          </p:cNvPr>
          <p:cNvSpPr/>
          <p:nvPr userDrawn="1"/>
        </p:nvSpPr>
        <p:spPr>
          <a:xfrm>
            <a:off x="1485900" y="4007404"/>
            <a:ext cx="471523" cy="9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0FAE3-817C-39BF-9406-1BB722EB9D1B}"/>
              </a:ext>
            </a:extLst>
          </p:cNvPr>
          <p:cNvSpPr>
            <a:spLocks noGrp="1"/>
          </p:cNvSpPr>
          <p:nvPr>
            <p:ph type="title" hasCustomPrompt="1"/>
          </p:nvPr>
        </p:nvSpPr>
        <p:spPr>
          <a:xfrm>
            <a:off x="1485900" y="2514600"/>
            <a:ext cx="8279202" cy="1367286"/>
          </a:xfrm>
        </p:spPr>
        <p:txBody>
          <a:bodyPr rIns="91440">
            <a:normAutofit/>
          </a:bodyPr>
          <a:lstStyle>
            <a:lvl1pPr>
              <a:defRPr sz="4000">
                <a:solidFill>
                  <a:schemeClr val="bg1"/>
                </a:solidFill>
              </a:defRPr>
            </a:lvl1pPr>
          </a:lstStyle>
          <a:p>
            <a:r>
              <a:rPr lang="en-US" dirty="0"/>
              <a:t>Insert section header slide title</a:t>
            </a:r>
          </a:p>
        </p:txBody>
      </p:sp>
    </p:spTree>
    <p:extLst>
      <p:ext uri="{BB962C8B-B14F-4D97-AF65-F5344CB8AC3E}">
        <p14:creationId xmlns:p14="http://schemas.microsoft.com/office/powerpoint/2010/main" val="289242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_blac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ECEB0E-880C-6049-9B69-BA2FEE34566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8234"/>
            <a:ext cx="12192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11163300" cy="58338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485900" y="4226928"/>
            <a:ext cx="5264150" cy="354459"/>
          </a:xfrm>
        </p:spPr>
        <p:txBody>
          <a:bodyPr>
            <a:noAutofit/>
          </a:bodyPr>
          <a:lstStyle>
            <a:lvl1pPr marL="0" indent="0">
              <a:buNone/>
              <a:defRPr sz="2300">
                <a:solidFill>
                  <a:schemeClr val="tx1">
                    <a:lumMod val="25000"/>
                    <a:lumOff val="75000"/>
                  </a:schemeClr>
                </a:solidFill>
              </a:defRPr>
            </a:lvl1pPr>
            <a:lvl2pPr>
              <a:defRPr sz="2100"/>
            </a:lvl2pPr>
            <a:lvl3pPr>
              <a:defRPr sz="2100"/>
            </a:lvl3pPr>
            <a:lvl4pPr>
              <a:defRPr sz="2100"/>
            </a:lvl4pPr>
            <a:lvl5pPr>
              <a:defRPr sz="2100"/>
            </a:lvl5pPr>
          </a:lstStyle>
          <a:p>
            <a:pPr lvl="0"/>
            <a:r>
              <a:rPr lang="en-US" dirty="0"/>
              <a:t>Insert subtitle if needed</a:t>
            </a:r>
          </a:p>
        </p:txBody>
      </p:sp>
      <p:sp>
        <p:nvSpPr>
          <p:cNvPr id="6" name="Rectangle 5">
            <a:extLst>
              <a:ext uri="{FF2B5EF4-FFF2-40B4-BE49-F238E27FC236}">
                <a16:creationId xmlns:a16="http://schemas.microsoft.com/office/drawing/2014/main" id="{2783DD59-F90E-824A-BBB1-FEED68A85CFA}"/>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FB906E23-D9AF-EB4E-BF01-60C6ADFFAA28}"/>
              </a:ext>
            </a:extLst>
          </p:cNvPr>
          <p:cNvPicPr>
            <a:picLocks noChangeAspect="1"/>
          </p:cNvPicPr>
          <p:nvPr userDrawn="1"/>
        </p:nvPicPr>
        <p:blipFill>
          <a:blip r:embed="rId3"/>
          <a:stretch>
            <a:fillRect/>
          </a:stretch>
        </p:blipFill>
        <p:spPr>
          <a:xfrm>
            <a:off x="11564318" y="222225"/>
            <a:ext cx="456122" cy="716763"/>
          </a:xfrm>
          <a:prstGeom prst="rect">
            <a:avLst/>
          </a:prstGeom>
        </p:spPr>
      </p:pic>
      <p:sp>
        <p:nvSpPr>
          <p:cNvPr id="8" name="Rectangle 7">
            <a:extLst>
              <a:ext uri="{FF2B5EF4-FFF2-40B4-BE49-F238E27FC236}">
                <a16:creationId xmlns:a16="http://schemas.microsoft.com/office/drawing/2014/main" id="{211E94CE-F71B-1944-B826-00353C8726F4}"/>
              </a:ext>
              <a:ext uri="{C183D7F6-B498-43B3-948B-1728B52AA6E4}">
                <adec:decorative xmlns:adec="http://schemas.microsoft.com/office/drawing/2017/decorative" val="1"/>
              </a:ext>
            </a:extLst>
          </p:cNvPr>
          <p:cNvSpPr/>
          <p:nvPr userDrawn="1"/>
        </p:nvSpPr>
        <p:spPr>
          <a:xfrm>
            <a:off x="1485900" y="40074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FF968CE-35E2-E543-8D71-1D8778441684}"/>
              </a:ext>
            </a:extLst>
          </p:cNvPr>
          <p:cNvSpPr/>
          <p:nvPr userDrawn="1"/>
        </p:nvSpPr>
        <p:spPr>
          <a:xfrm>
            <a:off x="8714232" y="1024128"/>
            <a:ext cx="2449068"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tx1">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3A01DD-C106-CC69-522D-8C62DD01D111}"/>
              </a:ext>
            </a:extLst>
          </p:cNvPr>
          <p:cNvSpPr>
            <a:spLocks noGrp="1"/>
          </p:cNvSpPr>
          <p:nvPr>
            <p:ph type="title" hasCustomPrompt="1"/>
          </p:nvPr>
        </p:nvSpPr>
        <p:spPr>
          <a:xfrm>
            <a:off x="1485900" y="2500868"/>
            <a:ext cx="8279202" cy="1367286"/>
          </a:xfrm>
        </p:spPr>
        <p:txBody>
          <a:bodyPr rIns="91440">
            <a:normAutofit/>
          </a:bodyPr>
          <a:lstStyle>
            <a:lvl1pPr>
              <a:defRPr sz="4000">
                <a:solidFill>
                  <a:schemeClr val="bg1"/>
                </a:solidFill>
              </a:defRPr>
            </a:lvl1pPr>
          </a:lstStyle>
          <a:p>
            <a:r>
              <a:rPr lang="en-US" dirty="0"/>
              <a:t>Insert section header slide title</a:t>
            </a:r>
          </a:p>
        </p:txBody>
      </p:sp>
    </p:spTree>
    <p:extLst>
      <p:ext uri="{BB962C8B-B14F-4D97-AF65-F5344CB8AC3E}">
        <p14:creationId xmlns:p14="http://schemas.microsoft.com/office/powerpoint/2010/main" val="2375710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457200"/>
            <a:ext cx="10668000" cy="1066800"/>
          </a:xfrm>
        </p:spPr>
        <p:txBody>
          <a:bodyPr rIns="91440"/>
          <a:lstStyle>
            <a:lvl1pPr>
              <a:defRPr>
                <a:solidFill>
                  <a:schemeClr val="tx1">
                    <a:lumMod val="90000"/>
                    <a:lumOff val="10000"/>
                  </a:schemeClr>
                </a:solidFill>
              </a:defRPr>
            </a:lvl1pPr>
          </a:lstStyle>
          <a:p>
            <a:r>
              <a:rPr lang="en-US" dirty="0"/>
              <a:t>Insert slide title in title or sentence case</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036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D25314EC-B97D-4AB8-DA8F-64CFE8CFB80E}"/>
              </a:ext>
            </a:extLst>
          </p:cNvPr>
          <p:cNvSpPr>
            <a:spLocks noGrp="1"/>
          </p:cNvSpPr>
          <p:nvPr>
            <p:ph type="title" hasCustomPrompt="1"/>
          </p:nvPr>
        </p:nvSpPr>
        <p:spPr>
          <a:xfrm>
            <a:off x="0" y="-177501"/>
            <a:ext cx="10668000" cy="177501"/>
          </a:xfrm>
        </p:spPr>
        <p:txBody>
          <a:bodyPr>
            <a:normAutofit/>
          </a:bodyPr>
          <a:lstStyle>
            <a:lvl1pPr>
              <a:defRPr sz="1200" b="0" i="0">
                <a:latin typeface="Arial" panose="020B0604020202020204" pitchFamily="34" charset="0"/>
                <a:cs typeface="Arial" panose="020B0604020202020204" pitchFamily="34" charset="0"/>
              </a:defRPr>
            </a:lvl1pPr>
          </a:lstStyle>
          <a:p>
            <a:r>
              <a:rPr lang="en-US" dirty="0"/>
              <a:t>Blank Slide</a:t>
            </a:r>
          </a:p>
        </p:txBody>
      </p:sp>
    </p:spTree>
    <p:extLst>
      <p:ext uri="{BB962C8B-B14F-4D97-AF65-F5344CB8AC3E}">
        <p14:creationId xmlns:p14="http://schemas.microsoft.com/office/powerpoint/2010/main" val="64950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UW–Madison logo in white text on a red background">
            <a:extLst>
              <a:ext uri="{FF2B5EF4-FFF2-40B4-BE49-F238E27FC236}">
                <a16:creationId xmlns:a16="http://schemas.microsoft.com/office/drawing/2014/main" id="{9442AFA6-CAED-D743-9BD0-FB7276EC21DE}"/>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35BD7F9E-D457-5EE9-AC3D-A497DF40BA87}"/>
              </a:ext>
            </a:extLst>
          </p:cNvPr>
          <p:cNvSpPr>
            <a:spLocks noGrp="1"/>
          </p:cNvSpPr>
          <p:nvPr>
            <p:ph type="title" hasCustomPrompt="1"/>
          </p:nvPr>
        </p:nvSpPr>
        <p:spPr>
          <a:xfrm>
            <a:off x="0" y="-208956"/>
            <a:ext cx="10668000" cy="188259"/>
          </a:xfrm>
        </p:spPr>
        <p:txBody>
          <a:bodyPr>
            <a:normAutofit/>
          </a:bodyPr>
          <a:lstStyle>
            <a:lvl1pPr>
              <a:defRPr sz="1200" b="0" i="0">
                <a:latin typeface="Arial" panose="020B0604020202020204" pitchFamily="34" charset="0"/>
                <a:cs typeface="Arial" panose="020B0604020202020204" pitchFamily="34" charset="0"/>
              </a:defRPr>
            </a:lvl1pPr>
          </a:lstStyle>
          <a:p>
            <a:r>
              <a:rPr lang="en-US" dirty="0"/>
              <a:t>Red Closing Slide</a:t>
            </a:r>
          </a:p>
        </p:txBody>
      </p:sp>
    </p:spTree>
    <p:extLst>
      <p:ext uri="{BB962C8B-B14F-4D97-AF65-F5344CB8AC3E}">
        <p14:creationId xmlns:p14="http://schemas.microsoft.com/office/powerpoint/2010/main" val="2583120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457200"/>
            <a:ext cx="10668000" cy="1066800"/>
          </a:xfrm>
          <a:prstGeom prst="rect">
            <a:avLst/>
          </a:prstGeom>
        </p:spPr>
        <p:txBody>
          <a:bodyPr vert="horz" lIns="0" tIns="4572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485900" y="1828799"/>
            <a:ext cx="9677400" cy="445770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0" y="6505057"/>
            <a:ext cx="1060586" cy="344710"/>
          </a:xfrm>
          <a:prstGeom prst="rect">
            <a:avLst/>
          </a:prstGeom>
          <a:solidFill>
            <a:schemeClr val="accent1"/>
          </a:solidFill>
          <a:ln>
            <a:noFill/>
          </a:ln>
        </p:spPr>
        <p:txBody>
          <a:bodyPr vert="horz" wrap="square" lIns="91440" tIns="64008" rIns="91440" bIns="64008" rtlCol="0" anchor="ctr">
            <a:spAutoFit/>
          </a:bodyPr>
          <a:lstStyle>
            <a:lvl1pPr algn="ctr">
              <a:defRPr sz="1400" b="0" i="0">
                <a:solidFill>
                  <a:schemeClr val="bg1"/>
                </a:solidFill>
                <a:latin typeface="Arial" panose="020B0604020202020204" pitchFamily="34" charset="0"/>
                <a:cs typeface="Arial" panose="020B0604020202020204" pitchFamily="34" charset="0"/>
              </a:defRPr>
            </a:lvl1pPr>
          </a:lstStyle>
          <a:p>
            <a:endParaRPr lang="en-US" dirty="0"/>
          </a:p>
        </p:txBody>
      </p:sp>
      <p:sp>
        <p:nvSpPr>
          <p:cNvPr id="7" name="Rectangle 6">
            <a:extLst>
              <a:ext uri="{FF2B5EF4-FFF2-40B4-BE49-F238E27FC236}">
                <a16:creationId xmlns:a16="http://schemas.microsoft.com/office/drawing/2014/main" id="{EF1B1986-83A7-3542-BAD9-60B6AA5AD8E5}"/>
              </a:ext>
              <a:ext uri="{C183D7F6-B498-43B3-948B-1728B52AA6E4}">
                <adec:decorative xmlns:adec="http://schemas.microsoft.com/office/drawing/2017/decorative" val="1"/>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W–Madison red crest logo&#10;">
            <a:extLst>
              <a:ext uri="{FF2B5EF4-FFF2-40B4-BE49-F238E27FC236}">
                <a16:creationId xmlns:a16="http://schemas.microsoft.com/office/drawing/2014/main" id="{0E552B7F-AB27-DB49-8004-05CB28567967}"/>
              </a:ext>
            </a:extLst>
          </p:cNvPr>
          <p:cNvPicPr>
            <a:picLocks noChangeAspect="1"/>
          </p:cNvPicPr>
          <p:nvPr userDrawn="1"/>
        </p:nvPicPr>
        <p:blipFill>
          <a:blip r:embed="rId13"/>
          <a:stretch>
            <a:fillRect/>
          </a:stretch>
        </p:blipFill>
        <p:spPr>
          <a:xfrm>
            <a:off x="11564318" y="222225"/>
            <a:ext cx="456122" cy="716763"/>
          </a:xfrm>
          <a:prstGeom prst="rect">
            <a:avLst/>
          </a:prstGeom>
        </p:spPr>
      </p:pic>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74" r:id="rId4"/>
    <p:sldLayoutId id="2147483663" r:id="rId5"/>
    <p:sldLayoutId id="2147483673" r:id="rId6"/>
    <p:sldLayoutId id="2147483666" r:id="rId7"/>
    <p:sldLayoutId id="2147483667" r:id="rId8"/>
    <p:sldLayoutId id="2147483676" r:id="rId9"/>
    <p:sldLayoutId id="2147483677" r:id="rId10"/>
    <p:sldLayoutId id="2147483678" r:id="rId11"/>
  </p:sldLayoutIdLst>
  <p:hf hdr="0" ftr="0"/>
  <p:txStyles>
    <p:titleStyle>
      <a:lvl1pPr algn="l" defTabSz="914400" rtl="0" eaLnBrk="1" latinLnBrk="0" hangingPunct="1">
        <a:lnSpc>
          <a:spcPct val="90000"/>
        </a:lnSpc>
        <a:spcBef>
          <a:spcPct val="0"/>
        </a:spcBef>
        <a:buNone/>
        <a:defRPr sz="3200" b="1" i="0" kern="1200">
          <a:solidFill>
            <a:schemeClr val="tx1"/>
          </a:solidFill>
          <a:latin typeface="Arial" panose="020B0604020202020204" pitchFamily="34" charset="0"/>
          <a:ea typeface="+mj-ea"/>
          <a:cs typeface="Arial" panose="020B0604020202020204" pitchFamily="34" charset="0"/>
        </a:defRPr>
      </a:lvl1pPr>
    </p:titleStyle>
    <p:bodyStyle>
      <a:lvl1pPr marL="176213" indent="-176213"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p15:clr>
            <a:srgbClr val="F26B43"/>
          </p15:clr>
        </p15:guide>
        <p15:guide id="2" pos="72">
          <p15:clr>
            <a:srgbClr val="F26B43"/>
          </p15:clr>
        </p15:guide>
        <p15:guide id="3" pos="7608">
          <p15:clr>
            <a:srgbClr val="F26B43"/>
          </p15:clr>
        </p15:guide>
        <p15:guide id="4" pos="312">
          <p15:clr>
            <a:srgbClr val="F26B43"/>
          </p15:clr>
        </p15:guide>
        <p15:guide id="5" pos="7248">
          <p15:clr>
            <a:srgbClr val="F26B43"/>
          </p15:clr>
        </p15:guide>
        <p15:guide id="6" orient="horz" pos="4248">
          <p15:clr>
            <a:srgbClr val="F26B43"/>
          </p15:clr>
        </p15:guide>
        <p15:guide id="7" orient="horz" pos="288">
          <p15:clr>
            <a:srgbClr val="F26B43"/>
          </p15:clr>
        </p15:guide>
        <p15:guide id="8" orient="horz" pos="960">
          <p15:clr>
            <a:srgbClr val="F26B43"/>
          </p15:clr>
        </p15:guide>
        <p15:guide id="9" pos="7032">
          <p15:clr>
            <a:srgbClr val="F26B43"/>
          </p15:clr>
        </p15:guide>
        <p15:guide id="10" pos="936">
          <p15:clr>
            <a:srgbClr val="F26B43"/>
          </p15:clr>
        </p15:guide>
        <p15:guide id="11" orient="horz" pos="1152">
          <p15:clr>
            <a:srgbClr val="F26B43"/>
          </p15:clr>
        </p15:guide>
        <p15:guide id="12" orient="horz" pos="3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7922A-E823-EF6A-3BE6-71F3E0FBAD2C}"/>
              </a:ext>
            </a:extLst>
          </p:cNvPr>
          <p:cNvSpPr>
            <a:spLocks noGrp="1"/>
          </p:cNvSpPr>
          <p:nvPr>
            <p:ph type="body" sz="quarter" idx="12"/>
          </p:nvPr>
        </p:nvSpPr>
        <p:spPr>
          <a:xfrm>
            <a:off x="868217" y="3836643"/>
            <a:ext cx="8974283" cy="701877"/>
          </a:xfrm>
        </p:spPr>
        <p:txBody>
          <a:bodyPr/>
          <a:lstStyle/>
          <a:p>
            <a:pPr algn="r"/>
            <a:r>
              <a:rPr lang="en-US" sz="1700" dirty="0">
                <a:solidFill>
                  <a:schemeClr val="tx1"/>
                </a:solidFill>
              </a:rPr>
              <a:t>Xin Tie MS, </a:t>
            </a:r>
            <a:r>
              <a:rPr lang="en-US" sz="1700" dirty="0" err="1">
                <a:solidFill>
                  <a:schemeClr val="tx1"/>
                </a:solidFill>
              </a:rPr>
              <a:t>Muheon</a:t>
            </a:r>
            <a:r>
              <a:rPr lang="en-US" sz="1700" dirty="0">
                <a:solidFill>
                  <a:schemeClr val="tx1"/>
                </a:solidFill>
              </a:rPr>
              <a:t> Shin MD, Ali Pirasteh MD, Ibrahim </a:t>
            </a:r>
            <a:r>
              <a:rPr lang="en-US" sz="1700" dirty="0" err="1">
                <a:solidFill>
                  <a:schemeClr val="tx1"/>
                </a:solidFill>
              </a:rPr>
              <a:t>Nevein</a:t>
            </a:r>
            <a:r>
              <a:rPr lang="en-US" sz="1700" dirty="0">
                <a:solidFill>
                  <a:schemeClr val="tx1"/>
                </a:solidFill>
              </a:rPr>
              <a:t> MD, Zachary </a:t>
            </a:r>
            <a:r>
              <a:rPr lang="en-US" sz="1700" dirty="0" err="1">
                <a:solidFill>
                  <a:schemeClr val="tx1"/>
                </a:solidFill>
              </a:rPr>
              <a:t>Huemann</a:t>
            </a:r>
            <a:r>
              <a:rPr lang="en-US" sz="1700" dirty="0">
                <a:solidFill>
                  <a:schemeClr val="tx1"/>
                </a:solidFill>
              </a:rPr>
              <a:t> MS, </a:t>
            </a:r>
          </a:p>
          <a:p>
            <a:pPr algn="r"/>
            <a:r>
              <a:rPr lang="en-US" sz="1700" dirty="0">
                <a:solidFill>
                  <a:schemeClr val="tx1"/>
                </a:solidFill>
              </a:rPr>
              <a:t>Junjie Hu PhD, Steve Y. Cho MD, Tyler J. Bradshaw PhD</a:t>
            </a:r>
          </a:p>
          <a:p>
            <a:pPr algn="r"/>
            <a:endParaRPr lang="en-US" sz="1800" dirty="0">
              <a:solidFill>
                <a:schemeClr val="tx1"/>
              </a:solidFill>
            </a:endParaRPr>
          </a:p>
          <a:p>
            <a:pPr algn="r"/>
            <a:r>
              <a:rPr lang="en-US" sz="1800" dirty="0">
                <a:solidFill>
                  <a:schemeClr val="tx1"/>
                </a:solidFill>
              </a:rPr>
              <a:t>Department of Radiology, University of Wisconsin, Madison, WI</a:t>
            </a:r>
          </a:p>
        </p:txBody>
      </p:sp>
      <p:sp>
        <p:nvSpPr>
          <p:cNvPr id="12" name="Title 3">
            <a:extLst>
              <a:ext uri="{FF2B5EF4-FFF2-40B4-BE49-F238E27FC236}">
                <a16:creationId xmlns:a16="http://schemas.microsoft.com/office/drawing/2014/main" id="{F7F04566-931F-4A15-F1AB-6DC2DA0E0E3D}"/>
              </a:ext>
            </a:extLst>
          </p:cNvPr>
          <p:cNvSpPr>
            <a:spLocks noGrp="1"/>
          </p:cNvSpPr>
          <p:nvPr>
            <p:ph type="title"/>
          </p:nvPr>
        </p:nvSpPr>
        <p:spPr>
          <a:xfrm>
            <a:off x="852488" y="906463"/>
            <a:ext cx="9101137" cy="2105025"/>
          </a:xfrm>
        </p:spPr>
        <p:txBody>
          <a:bodyPr>
            <a:normAutofit/>
          </a:bodyPr>
          <a:lstStyle/>
          <a:p>
            <a:r>
              <a:rPr lang="en-US" dirty="0"/>
              <a:t>Adapting Large Language Models for Personalized Impression Generation in PET reports: Expert Evaluation</a:t>
            </a:r>
          </a:p>
        </p:txBody>
      </p:sp>
      <p:pic>
        <p:nvPicPr>
          <p:cNvPr id="14" name="Picture 13">
            <a:extLst>
              <a:ext uri="{FF2B5EF4-FFF2-40B4-BE49-F238E27FC236}">
                <a16:creationId xmlns:a16="http://schemas.microsoft.com/office/drawing/2014/main" id="{E0757366-B1D5-A4E6-8BD5-1ADCC538059E}"/>
              </a:ext>
            </a:extLst>
          </p:cNvPr>
          <p:cNvPicPr>
            <a:picLocks noChangeAspect="1"/>
          </p:cNvPicPr>
          <p:nvPr/>
        </p:nvPicPr>
        <p:blipFill>
          <a:blip r:embed="rId2"/>
          <a:stretch>
            <a:fillRect/>
          </a:stretch>
        </p:blipFill>
        <p:spPr>
          <a:xfrm>
            <a:off x="0" y="5671930"/>
            <a:ext cx="12192000" cy="1186070"/>
          </a:xfrm>
          <a:prstGeom prst="rect">
            <a:avLst/>
          </a:prstGeom>
        </p:spPr>
      </p:pic>
      <p:grpSp>
        <p:nvGrpSpPr>
          <p:cNvPr id="15" name="Group 14">
            <a:extLst>
              <a:ext uri="{FF2B5EF4-FFF2-40B4-BE49-F238E27FC236}">
                <a16:creationId xmlns:a16="http://schemas.microsoft.com/office/drawing/2014/main" id="{FA6BFF43-4319-0BCD-225D-092CF370CDC6}"/>
              </a:ext>
            </a:extLst>
          </p:cNvPr>
          <p:cNvGrpSpPr/>
          <p:nvPr/>
        </p:nvGrpSpPr>
        <p:grpSpPr>
          <a:xfrm>
            <a:off x="9842500" y="-2744"/>
            <a:ext cx="2224650" cy="1072543"/>
            <a:chOff x="9596666" y="-2744"/>
            <a:chExt cx="2470484" cy="1274953"/>
          </a:xfrm>
        </p:grpSpPr>
        <p:sp>
          <p:nvSpPr>
            <p:cNvPr id="16" name="Rectangle 15">
              <a:extLst>
                <a:ext uri="{FF2B5EF4-FFF2-40B4-BE49-F238E27FC236}">
                  <a16:creationId xmlns:a16="http://schemas.microsoft.com/office/drawing/2014/main" id="{F338818C-30A6-CC55-463D-E7675E3DCDDF}"/>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34DA2267-AEAB-0594-0E4E-7C85F9E012CB}"/>
                </a:ext>
              </a:extLst>
            </p:cNvPr>
            <p:cNvPicPr>
              <a:picLocks noChangeAspect="1"/>
            </p:cNvPicPr>
            <p:nvPr/>
          </p:nvPicPr>
          <p:blipFill>
            <a:blip r:embed="rId3"/>
            <a:stretch>
              <a:fillRect/>
            </a:stretch>
          </p:blipFill>
          <p:spPr>
            <a:xfrm>
              <a:off x="9596666" y="-2744"/>
              <a:ext cx="2470484" cy="767485"/>
            </a:xfrm>
            <a:prstGeom prst="rect">
              <a:avLst/>
            </a:prstGeom>
          </p:spPr>
        </p:pic>
      </p:grpSp>
    </p:spTree>
    <p:extLst>
      <p:ext uri="{BB962C8B-B14F-4D97-AF65-F5344CB8AC3E}">
        <p14:creationId xmlns:p14="http://schemas.microsoft.com/office/powerpoint/2010/main" val="3696032885"/>
      </p:ext>
    </p:extLst>
  </p:cSld>
  <p:clrMapOvr>
    <a:masterClrMapping/>
  </p:clrMapOvr>
  <mc:AlternateContent xmlns:mc="http://schemas.openxmlformats.org/markup-compatibility/2006" xmlns:p14="http://schemas.microsoft.com/office/powerpoint/2010/main">
    <mc:Choice Requires="p14">
      <p:transition spd="slow" p14:dur="2000" advTm="1519"/>
    </mc:Choice>
    <mc:Fallback xmlns="">
      <p:transition spd="slow" advTm="1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A55A758-448C-4A1F-3617-750D69D6429E}"/>
              </a:ext>
            </a:extLst>
          </p:cNvPr>
          <p:cNvGrpSpPr/>
          <p:nvPr/>
        </p:nvGrpSpPr>
        <p:grpSpPr>
          <a:xfrm>
            <a:off x="9842500" y="-2744"/>
            <a:ext cx="2224650" cy="1072543"/>
            <a:chOff x="9596666" y="-2744"/>
            <a:chExt cx="2470484" cy="1274953"/>
          </a:xfrm>
        </p:grpSpPr>
        <p:sp>
          <p:nvSpPr>
            <p:cNvPr id="3" name="Rectangle 2">
              <a:extLst>
                <a:ext uri="{FF2B5EF4-FFF2-40B4-BE49-F238E27FC236}">
                  <a16:creationId xmlns:a16="http://schemas.microsoft.com/office/drawing/2014/main" id="{CCFA8ED5-0F2D-3D56-3B0E-6A6F09C2DB6E}"/>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468F217-A1E4-7157-401A-EEBCADD751A5}"/>
                </a:ext>
              </a:extLst>
            </p:cNvPr>
            <p:cNvPicPr>
              <a:picLocks noChangeAspect="1"/>
            </p:cNvPicPr>
            <p:nvPr/>
          </p:nvPicPr>
          <p:blipFill>
            <a:blip r:embed="rId4"/>
            <a:stretch>
              <a:fillRect/>
            </a:stretch>
          </p:blipFill>
          <p:spPr>
            <a:xfrm>
              <a:off x="9596666" y="-2744"/>
              <a:ext cx="2470484" cy="767485"/>
            </a:xfrm>
            <a:prstGeom prst="rect">
              <a:avLst/>
            </a:prstGeom>
          </p:spPr>
        </p:pic>
      </p:grpSp>
      <p:grpSp>
        <p:nvGrpSpPr>
          <p:cNvPr id="7" name="Group 6">
            <a:extLst>
              <a:ext uri="{FF2B5EF4-FFF2-40B4-BE49-F238E27FC236}">
                <a16:creationId xmlns:a16="http://schemas.microsoft.com/office/drawing/2014/main" id="{65430F6C-2C8F-D449-D826-7014FD22A7A6}"/>
              </a:ext>
            </a:extLst>
          </p:cNvPr>
          <p:cNvGrpSpPr/>
          <p:nvPr/>
        </p:nvGrpSpPr>
        <p:grpSpPr>
          <a:xfrm>
            <a:off x="2127179" y="2322788"/>
            <a:ext cx="6567184" cy="4117820"/>
            <a:chOff x="2666570" y="2505312"/>
            <a:chExt cx="6123107" cy="3857927"/>
          </a:xfrm>
        </p:grpSpPr>
        <p:pic>
          <p:nvPicPr>
            <p:cNvPr id="8" name="Picture 7" descr="A graph with numbers and a line&#10;&#10;Description automatically generated">
              <a:extLst>
                <a:ext uri="{FF2B5EF4-FFF2-40B4-BE49-F238E27FC236}">
                  <a16:creationId xmlns:a16="http://schemas.microsoft.com/office/drawing/2014/main" id="{B371A49E-C6BA-4A1B-B6EB-B81E3A9D2F53}"/>
                </a:ext>
              </a:extLst>
            </p:cNvPr>
            <p:cNvPicPr>
              <a:picLocks noChangeAspect="1"/>
            </p:cNvPicPr>
            <p:nvPr/>
          </p:nvPicPr>
          <p:blipFill rotWithShape="1">
            <a:blip r:embed="rId5">
              <a:extLst>
                <a:ext uri="{28A0092B-C50C-407E-A947-70E740481C1C}">
                  <a14:useLocalDpi xmlns:a14="http://schemas.microsoft.com/office/drawing/2010/main" val="0"/>
                </a:ext>
              </a:extLst>
            </a:blip>
            <a:srcRect l="12629" t="7890" r="26705"/>
            <a:stretch/>
          </p:blipFill>
          <p:spPr>
            <a:xfrm>
              <a:off x="3948939" y="2505312"/>
              <a:ext cx="4836158" cy="3509410"/>
            </a:xfrm>
            <a:prstGeom prst="rect">
              <a:avLst/>
            </a:prstGeom>
          </p:spPr>
        </p:pic>
        <p:grpSp>
          <p:nvGrpSpPr>
            <p:cNvPr id="9" name="Group 8">
              <a:extLst>
                <a:ext uri="{FF2B5EF4-FFF2-40B4-BE49-F238E27FC236}">
                  <a16:creationId xmlns:a16="http://schemas.microsoft.com/office/drawing/2014/main" id="{38729A9B-3703-8731-9F23-C7F996AE3BBB}"/>
                </a:ext>
              </a:extLst>
            </p:cNvPr>
            <p:cNvGrpSpPr/>
            <p:nvPr/>
          </p:nvGrpSpPr>
          <p:grpSpPr>
            <a:xfrm>
              <a:off x="3953517" y="2655387"/>
              <a:ext cx="4836160" cy="2969538"/>
              <a:chOff x="3425196" y="2796457"/>
              <a:chExt cx="4836160" cy="2969538"/>
            </a:xfrm>
          </p:grpSpPr>
          <p:cxnSp>
            <p:nvCxnSpPr>
              <p:cNvPr id="28" name="Straight Connector 27">
                <a:extLst>
                  <a:ext uri="{FF2B5EF4-FFF2-40B4-BE49-F238E27FC236}">
                    <a16:creationId xmlns:a16="http://schemas.microsoft.com/office/drawing/2014/main" id="{149BF479-DB54-9724-45BB-E312279C5BBB}"/>
                  </a:ext>
                </a:extLst>
              </p:cNvPr>
              <p:cNvCxnSpPr>
                <a:cxnSpLocks/>
              </p:cNvCxnSpPr>
              <p:nvPr/>
            </p:nvCxnSpPr>
            <p:spPr>
              <a:xfrm>
                <a:off x="8261356" y="2796457"/>
                <a:ext cx="0" cy="2965374"/>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52A7CD71-1D10-54AC-EAB9-B10A59632EFB}"/>
                  </a:ext>
                </a:extLst>
              </p:cNvPr>
              <p:cNvCxnSpPr>
                <a:cxnSpLocks/>
              </p:cNvCxnSpPr>
              <p:nvPr/>
            </p:nvCxnSpPr>
            <p:spPr>
              <a:xfrm>
                <a:off x="3425196" y="2800621"/>
                <a:ext cx="0" cy="2965374"/>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5ED38FFB-2366-0AF5-488D-9BC511B1221D}"/>
                  </a:ext>
                </a:extLst>
              </p:cNvPr>
              <p:cNvCxnSpPr>
                <a:cxnSpLocks/>
              </p:cNvCxnSpPr>
              <p:nvPr/>
            </p:nvCxnSpPr>
            <p:spPr>
              <a:xfrm flipH="1">
                <a:off x="3425196" y="5751717"/>
                <a:ext cx="4836160" cy="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9E47DD74-B8A9-BD77-F9E2-3C7EC7A70DAF}"/>
                  </a:ext>
                </a:extLst>
              </p:cNvPr>
              <p:cNvCxnSpPr>
                <a:cxnSpLocks/>
              </p:cNvCxnSpPr>
              <p:nvPr/>
            </p:nvCxnSpPr>
            <p:spPr>
              <a:xfrm flipH="1">
                <a:off x="3425196" y="2807826"/>
                <a:ext cx="4836160" cy="0"/>
              </a:xfrm>
              <a:prstGeom prst="line">
                <a:avLst/>
              </a:prstGeom>
            </p:spPr>
            <p:style>
              <a:lnRef idx="2">
                <a:schemeClr val="dk1"/>
              </a:lnRef>
              <a:fillRef idx="0">
                <a:schemeClr val="dk1"/>
              </a:fillRef>
              <a:effectRef idx="1">
                <a:schemeClr val="dk1"/>
              </a:effectRef>
              <a:fontRef idx="minor">
                <a:schemeClr val="tx1"/>
              </a:fontRef>
            </p:style>
          </p:cxnSp>
        </p:grpSp>
        <p:sp>
          <p:nvSpPr>
            <p:cNvPr id="24" name="Content Placeholder 5">
              <a:extLst>
                <a:ext uri="{FF2B5EF4-FFF2-40B4-BE49-F238E27FC236}">
                  <a16:creationId xmlns:a16="http://schemas.microsoft.com/office/drawing/2014/main" id="{EFC38E33-B45E-F231-08AF-1F79BA38841E}"/>
                </a:ext>
              </a:extLst>
            </p:cNvPr>
            <p:cNvSpPr txBox="1">
              <a:spLocks/>
            </p:cNvSpPr>
            <p:nvPr/>
          </p:nvSpPr>
          <p:spPr bwMode="auto">
            <a:xfrm>
              <a:off x="4366905" y="2772086"/>
              <a:ext cx="1443916" cy="50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455613" indent="-455613" algn="l" defTabSz="608013" rtl="0" fontAlgn="base">
                <a:spcBef>
                  <a:spcPts val="600"/>
                </a:spcBef>
                <a:spcAft>
                  <a:spcPct val="0"/>
                </a:spcAft>
                <a:buClr>
                  <a:srgbClr val="2D8440"/>
                </a:buClr>
                <a:buFont typeface="Wingdings" panose="05000000000000000000" pitchFamily="2" charset="2"/>
                <a:buChar char="§"/>
                <a:defRPr sz="36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1pPr>
              <a:lvl2pPr marL="989013" indent="-379413" algn="l" defTabSz="608013" rtl="0" fontAlgn="base">
                <a:spcBef>
                  <a:spcPts val="300"/>
                </a:spcBef>
                <a:spcAft>
                  <a:spcPct val="0"/>
                </a:spcAft>
                <a:buClr>
                  <a:srgbClr val="2D8440"/>
                </a:buClr>
                <a:buFont typeface="Courier New" panose="02070309020205020404" pitchFamily="49" charset="0"/>
                <a:buChar char="o"/>
                <a:defRPr sz="3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2pPr>
              <a:lvl3pPr marL="1522413" indent="-303213" algn="l" defTabSz="608013" rtl="0" fontAlgn="base">
                <a:spcBef>
                  <a:spcPts val="300"/>
                </a:spcBef>
                <a:spcAft>
                  <a:spcPct val="0"/>
                </a:spcAft>
                <a:buClr>
                  <a:srgbClr val="2D8440"/>
                </a:buClr>
                <a:buFont typeface="Wingdings" panose="05000000000000000000" pitchFamily="2" charset="2"/>
                <a:buChar char="§"/>
                <a:defRPr sz="30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3pPr>
              <a:lvl4pPr marL="2132013" indent="-303213" algn="l" defTabSz="608013" rtl="0" fontAlgn="base">
                <a:spcBef>
                  <a:spcPts val="0"/>
                </a:spcBef>
                <a:spcAft>
                  <a:spcPct val="0"/>
                </a:spcAft>
                <a:buClr>
                  <a:srgbClr val="2D8440"/>
                </a:buClr>
                <a:buFont typeface="Courier New" panose="02070309020205020404" pitchFamily="49" charset="0"/>
                <a:buChar char="o"/>
                <a:defRPr sz="28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4pPr>
              <a:lvl5pPr marL="2741613" indent="-303213" algn="l" defTabSz="608013" rtl="0" fontAlgn="base">
                <a:spcBef>
                  <a:spcPts val="0"/>
                </a:spcBef>
                <a:spcAft>
                  <a:spcPct val="0"/>
                </a:spcAft>
                <a:buClr>
                  <a:srgbClr val="2D8440"/>
                </a:buClr>
                <a:buFont typeface="Wingdings" panose="05000000000000000000" pitchFamily="2" charset="2"/>
                <a:buChar char="§"/>
                <a:defRPr sz="2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700" b="1" dirty="0">
                  <a:solidFill>
                    <a:schemeClr val="tx1"/>
                  </a:solidFill>
                  <a:latin typeface="Arial" panose="020B0604020202020204" pitchFamily="34" charset="0"/>
                  <a:cs typeface="Arial" panose="020B0604020202020204" pitchFamily="34" charset="0"/>
                </a:rPr>
                <a:t>CXR</a:t>
              </a:r>
              <a:r>
                <a:rPr lang="en-US" sz="1700" dirty="0">
                  <a:solidFill>
                    <a:schemeClr val="tx1"/>
                  </a:solidFill>
                  <a:latin typeface="Arial" panose="020B0604020202020204" pitchFamily="34" charset="0"/>
                  <a:cs typeface="Arial" panose="020B0604020202020204" pitchFamily="34" charset="0"/>
                </a:rPr>
                <a:t> findings</a:t>
              </a:r>
            </a:p>
          </p:txBody>
        </p:sp>
        <p:sp>
          <p:nvSpPr>
            <p:cNvPr id="25" name="Content Placeholder 5">
              <a:extLst>
                <a:ext uri="{FF2B5EF4-FFF2-40B4-BE49-F238E27FC236}">
                  <a16:creationId xmlns:a16="http://schemas.microsoft.com/office/drawing/2014/main" id="{70ACFB73-2183-749A-F923-7BDD04439B1B}"/>
                </a:ext>
              </a:extLst>
            </p:cNvPr>
            <p:cNvSpPr txBox="1">
              <a:spLocks/>
            </p:cNvSpPr>
            <p:nvPr/>
          </p:nvSpPr>
          <p:spPr bwMode="auto">
            <a:xfrm>
              <a:off x="5088863" y="4753081"/>
              <a:ext cx="2527803" cy="50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455613" indent="-455613" algn="l" defTabSz="608013" rtl="0" fontAlgn="base">
                <a:spcBef>
                  <a:spcPts val="600"/>
                </a:spcBef>
                <a:spcAft>
                  <a:spcPct val="0"/>
                </a:spcAft>
                <a:buClr>
                  <a:srgbClr val="2D8440"/>
                </a:buClr>
                <a:buFont typeface="Wingdings" panose="05000000000000000000" pitchFamily="2" charset="2"/>
                <a:buChar char="§"/>
                <a:defRPr sz="36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1pPr>
              <a:lvl2pPr marL="989013" indent="-379413" algn="l" defTabSz="608013" rtl="0" fontAlgn="base">
                <a:spcBef>
                  <a:spcPts val="300"/>
                </a:spcBef>
                <a:spcAft>
                  <a:spcPct val="0"/>
                </a:spcAft>
                <a:buClr>
                  <a:srgbClr val="2D8440"/>
                </a:buClr>
                <a:buFont typeface="Courier New" panose="02070309020205020404" pitchFamily="49" charset="0"/>
                <a:buChar char="o"/>
                <a:defRPr sz="3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2pPr>
              <a:lvl3pPr marL="1522413" indent="-303213" algn="l" defTabSz="608013" rtl="0" fontAlgn="base">
                <a:spcBef>
                  <a:spcPts val="300"/>
                </a:spcBef>
                <a:spcAft>
                  <a:spcPct val="0"/>
                </a:spcAft>
                <a:buClr>
                  <a:srgbClr val="2D8440"/>
                </a:buClr>
                <a:buFont typeface="Wingdings" panose="05000000000000000000" pitchFamily="2" charset="2"/>
                <a:buChar char="§"/>
                <a:defRPr sz="30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3pPr>
              <a:lvl4pPr marL="2132013" indent="-303213" algn="l" defTabSz="608013" rtl="0" fontAlgn="base">
                <a:spcBef>
                  <a:spcPts val="0"/>
                </a:spcBef>
                <a:spcAft>
                  <a:spcPct val="0"/>
                </a:spcAft>
                <a:buClr>
                  <a:srgbClr val="2D8440"/>
                </a:buClr>
                <a:buFont typeface="Courier New" panose="02070309020205020404" pitchFamily="49" charset="0"/>
                <a:buChar char="o"/>
                <a:defRPr sz="28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4pPr>
              <a:lvl5pPr marL="2741613" indent="-303213" algn="l" defTabSz="608013" rtl="0" fontAlgn="base">
                <a:spcBef>
                  <a:spcPts val="0"/>
                </a:spcBef>
                <a:spcAft>
                  <a:spcPct val="0"/>
                </a:spcAft>
                <a:buClr>
                  <a:srgbClr val="2D8440"/>
                </a:buClr>
                <a:buFont typeface="Wingdings" panose="05000000000000000000" pitchFamily="2" charset="2"/>
                <a:buChar char="§"/>
                <a:defRPr sz="2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700" dirty="0">
                  <a:solidFill>
                    <a:schemeClr val="tx1"/>
                  </a:solidFill>
                  <a:latin typeface="Arial" panose="020B0604020202020204" pitchFamily="34" charset="0"/>
                  <a:cs typeface="Arial" panose="020B0604020202020204" pitchFamily="34" charset="0"/>
                </a:rPr>
                <a:t>Whole-body </a:t>
              </a:r>
              <a:r>
                <a:rPr lang="en-US" sz="1700" b="1" dirty="0">
                  <a:solidFill>
                    <a:schemeClr val="tx1"/>
                  </a:solidFill>
                  <a:latin typeface="Arial" panose="020B0604020202020204" pitchFamily="34" charset="0"/>
                  <a:cs typeface="Arial" panose="020B0604020202020204" pitchFamily="34" charset="0"/>
                </a:rPr>
                <a:t>PET</a:t>
              </a:r>
              <a:r>
                <a:rPr lang="en-US" sz="1700" dirty="0">
                  <a:solidFill>
                    <a:schemeClr val="tx1"/>
                  </a:solidFill>
                  <a:latin typeface="Arial" panose="020B0604020202020204" pitchFamily="34" charset="0"/>
                  <a:cs typeface="Arial" panose="020B0604020202020204" pitchFamily="34" charset="0"/>
                </a:rPr>
                <a:t> findings</a:t>
              </a:r>
            </a:p>
          </p:txBody>
        </p:sp>
        <p:sp>
          <p:nvSpPr>
            <p:cNvPr id="26" name="Content Placeholder 5">
              <a:extLst>
                <a:ext uri="{FF2B5EF4-FFF2-40B4-BE49-F238E27FC236}">
                  <a16:creationId xmlns:a16="http://schemas.microsoft.com/office/drawing/2014/main" id="{C2244A7A-2739-E819-556A-7D5818F3345E}"/>
                </a:ext>
              </a:extLst>
            </p:cNvPr>
            <p:cNvSpPr txBox="1">
              <a:spLocks/>
            </p:cNvSpPr>
            <p:nvPr/>
          </p:nvSpPr>
          <p:spPr bwMode="auto">
            <a:xfrm>
              <a:off x="2666570" y="3698941"/>
              <a:ext cx="1280080" cy="69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455613" indent="-455613" algn="l" defTabSz="608013" rtl="0" fontAlgn="base">
                <a:spcBef>
                  <a:spcPts val="600"/>
                </a:spcBef>
                <a:spcAft>
                  <a:spcPct val="0"/>
                </a:spcAft>
                <a:buClr>
                  <a:srgbClr val="2D8440"/>
                </a:buClr>
                <a:buFont typeface="Wingdings" panose="05000000000000000000" pitchFamily="2" charset="2"/>
                <a:buChar char="§"/>
                <a:defRPr sz="36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1pPr>
              <a:lvl2pPr marL="989013" indent="-379413" algn="l" defTabSz="608013" rtl="0" fontAlgn="base">
                <a:spcBef>
                  <a:spcPts val="300"/>
                </a:spcBef>
                <a:spcAft>
                  <a:spcPct val="0"/>
                </a:spcAft>
                <a:buClr>
                  <a:srgbClr val="2D8440"/>
                </a:buClr>
                <a:buFont typeface="Courier New" panose="02070309020205020404" pitchFamily="49" charset="0"/>
                <a:buChar char="o"/>
                <a:defRPr sz="3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2pPr>
              <a:lvl3pPr marL="1522413" indent="-303213" algn="l" defTabSz="608013" rtl="0" fontAlgn="base">
                <a:spcBef>
                  <a:spcPts val="300"/>
                </a:spcBef>
                <a:spcAft>
                  <a:spcPct val="0"/>
                </a:spcAft>
                <a:buClr>
                  <a:srgbClr val="2D8440"/>
                </a:buClr>
                <a:buFont typeface="Wingdings" panose="05000000000000000000" pitchFamily="2" charset="2"/>
                <a:buChar char="§"/>
                <a:defRPr sz="30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3pPr>
              <a:lvl4pPr marL="2132013" indent="-303213" algn="l" defTabSz="608013" rtl="0" fontAlgn="base">
                <a:spcBef>
                  <a:spcPts val="0"/>
                </a:spcBef>
                <a:spcAft>
                  <a:spcPct val="0"/>
                </a:spcAft>
                <a:buClr>
                  <a:srgbClr val="2D8440"/>
                </a:buClr>
                <a:buFont typeface="Courier New" panose="02070309020205020404" pitchFamily="49" charset="0"/>
                <a:buChar char="o"/>
                <a:defRPr sz="28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4pPr>
              <a:lvl5pPr marL="2741613" indent="-303213" algn="l" defTabSz="608013" rtl="0" fontAlgn="base">
                <a:spcBef>
                  <a:spcPts val="0"/>
                </a:spcBef>
                <a:spcAft>
                  <a:spcPct val="0"/>
                </a:spcAft>
                <a:buClr>
                  <a:srgbClr val="2D8440"/>
                </a:buClr>
                <a:buFont typeface="Wingdings" panose="05000000000000000000" pitchFamily="2" charset="2"/>
                <a:buChar char="§"/>
                <a:defRPr sz="2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800" dirty="0">
                  <a:solidFill>
                    <a:schemeClr val="tx1"/>
                  </a:solidFill>
                  <a:latin typeface="Arial" panose="020B0604020202020204" pitchFamily="34" charset="0"/>
                  <a:cs typeface="Arial" panose="020B0604020202020204" pitchFamily="34" charset="0"/>
                </a:rPr>
                <a:t>Probability density</a:t>
              </a:r>
            </a:p>
          </p:txBody>
        </p:sp>
        <p:sp>
          <p:nvSpPr>
            <p:cNvPr id="27" name="Content Placeholder 5">
              <a:extLst>
                <a:ext uri="{FF2B5EF4-FFF2-40B4-BE49-F238E27FC236}">
                  <a16:creationId xmlns:a16="http://schemas.microsoft.com/office/drawing/2014/main" id="{7947937B-5B77-A502-8BCC-EC2C53EDB133}"/>
                </a:ext>
              </a:extLst>
            </p:cNvPr>
            <p:cNvSpPr txBox="1">
              <a:spLocks/>
            </p:cNvSpPr>
            <p:nvPr/>
          </p:nvSpPr>
          <p:spPr bwMode="auto">
            <a:xfrm>
              <a:off x="5642713" y="5854190"/>
              <a:ext cx="1448611" cy="50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455613" indent="-455613" algn="l" defTabSz="608013" rtl="0" fontAlgn="base">
                <a:spcBef>
                  <a:spcPts val="600"/>
                </a:spcBef>
                <a:spcAft>
                  <a:spcPct val="0"/>
                </a:spcAft>
                <a:buClr>
                  <a:srgbClr val="2D8440"/>
                </a:buClr>
                <a:buFont typeface="Wingdings" panose="05000000000000000000" pitchFamily="2" charset="2"/>
                <a:buChar char="§"/>
                <a:defRPr sz="36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1pPr>
              <a:lvl2pPr marL="989013" indent="-379413" algn="l" defTabSz="608013" rtl="0" fontAlgn="base">
                <a:spcBef>
                  <a:spcPts val="300"/>
                </a:spcBef>
                <a:spcAft>
                  <a:spcPct val="0"/>
                </a:spcAft>
                <a:buClr>
                  <a:srgbClr val="2D8440"/>
                </a:buClr>
                <a:buFont typeface="Courier New" panose="02070309020205020404" pitchFamily="49" charset="0"/>
                <a:buChar char="o"/>
                <a:defRPr sz="3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2pPr>
              <a:lvl3pPr marL="1522413" indent="-303213" algn="l" defTabSz="608013" rtl="0" fontAlgn="base">
                <a:spcBef>
                  <a:spcPts val="300"/>
                </a:spcBef>
                <a:spcAft>
                  <a:spcPct val="0"/>
                </a:spcAft>
                <a:buClr>
                  <a:srgbClr val="2D8440"/>
                </a:buClr>
                <a:buFont typeface="Wingdings" panose="05000000000000000000" pitchFamily="2" charset="2"/>
                <a:buChar char="§"/>
                <a:defRPr sz="30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3pPr>
              <a:lvl4pPr marL="2132013" indent="-303213" algn="l" defTabSz="608013" rtl="0" fontAlgn="base">
                <a:spcBef>
                  <a:spcPts val="0"/>
                </a:spcBef>
                <a:spcAft>
                  <a:spcPct val="0"/>
                </a:spcAft>
                <a:buClr>
                  <a:srgbClr val="2D8440"/>
                </a:buClr>
                <a:buFont typeface="Courier New" panose="02070309020205020404" pitchFamily="49" charset="0"/>
                <a:buChar char="o"/>
                <a:defRPr sz="28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4pPr>
              <a:lvl5pPr marL="2741613" indent="-303213" algn="l" defTabSz="608013" rtl="0" fontAlgn="base">
                <a:spcBef>
                  <a:spcPts val="0"/>
                </a:spcBef>
                <a:spcAft>
                  <a:spcPct val="0"/>
                </a:spcAft>
                <a:buClr>
                  <a:srgbClr val="2D8440"/>
                </a:buClr>
                <a:buFont typeface="Wingdings" panose="05000000000000000000" pitchFamily="2" charset="2"/>
                <a:buChar char="§"/>
                <a:defRPr sz="2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800" dirty="0">
                  <a:solidFill>
                    <a:schemeClr val="tx1"/>
                  </a:solidFill>
                  <a:latin typeface="Arial" panose="020B0604020202020204" pitchFamily="34" charset="0"/>
                  <a:cs typeface="Arial" panose="020B0604020202020204" pitchFamily="34" charset="0"/>
                </a:rPr>
                <a:t>Word counts</a:t>
              </a:r>
            </a:p>
          </p:txBody>
        </p:sp>
      </p:grpSp>
      <p:sp>
        <p:nvSpPr>
          <p:cNvPr id="34" name="Content Placeholder 2">
            <a:extLst>
              <a:ext uri="{FF2B5EF4-FFF2-40B4-BE49-F238E27FC236}">
                <a16:creationId xmlns:a16="http://schemas.microsoft.com/office/drawing/2014/main" id="{4DF0C6A2-CF35-129E-1BD7-0C13ACB162D9}"/>
              </a:ext>
            </a:extLst>
          </p:cNvPr>
          <p:cNvSpPr txBox="1">
            <a:spLocks/>
          </p:cNvSpPr>
          <p:nvPr/>
        </p:nvSpPr>
        <p:spPr>
          <a:xfrm>
            <a:off x="573844" y="1493520"/>
            <a:ext cx="10668001" cy="495171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Length</a:t>
            </a:r>
          </a:p>
          <a:p>
            <a:pPr lvl="1"/>
            <a:r>
              <a:rPr lang="en-US" sz="2400" dirty="0"/>
              <a:t>250-500 words in the findings section </a:t>
            </a:r>
          </a:p>
        </p:txBody>
      </p:sp>
      <p:sp>
        <p:nvSpPr>
          <p:cNvPr id="37" name="Title 1">
            <a:extLst>
              <a:ext uri="{FF2B5EF4-FFF2-40B4-BE49-F238E27FC236}">
                <a16:creationId xmlns:a16="http://schemas.microsoft.com/office/drawing/2014/main" id="{C55805C9-22B2-8688-1ACD-DADD62FB6602}"/>
              </a:ext>
            </a:extLst>
          </p:cNvPr>
          <p:cNvSpPr>
            <a:spLocks noGrp="1"/>
          </p:cNvSpPr>
          <p:nvPr>
            <p:ph type="title"/>
          </p:nvPr>
        </p:nvSpPr>
        <p:spPr>
          <a:xfrm>
            <a:off x="573845" y="203201"/>
            <a:ext cx="9446455" cy="909548"/>
          </a:xfrm>
        </p:spPr>
        <p:txBody>
          <a:bodyPr>
            <a:normAutofit fontScale="90000"/>
          </a:bodyPr>
          <a:lstStyle/>
          <a:p>
            <a:r>
              <a:rPr lang="en-US" dirty="0"/>
              <a:t>Introduction: What Makes Automatic PET Impression Generation Different? </a:t>
            </a:r>
          </a:p>
        </p:txBody>
      </p:sp>
      <p:pic>
        <p:nvPicPr>
          <p:cNvPr id="38" name="Picture 37">
            <a:extLst>
              <a:ext uri="{FF2B5EF4-FFF2-40B4-BE49-F238E27FC236}">
                <a16:creationId xmlns:a16="http://schemas.microsoft.com/office/drawing/2014/main" id="{922F7971-6682-0E96-64A2-99D2F337F199}"/>
              </a:ext>
            </a:extLst>
          </p:cNvPr>
          <p:cNvPicPr>
            <a:picLocks noChangeAspect="1"/>
          </p:cNvPicPr>
          <p:nvPr/>
        </p:nvPicPr>
        <p:blipFill rotWithShape="1">
          <a:blip r:embed="rId6"/>
          <a:srcRect l="11001" t="66248" b="11114"/>
          <a:stretch/>
        </p:blipFill>
        <p:spPr>
          <a:xfrm>
            <a:off x="573844" y="1147961"/>
            <a:ext cx="1065974" cy="202408"/>
          </a:xfrm>
          <a:prstGeom prst="rect">
            <a:avLst/>
          </a:prstGeom>
        </p:spPr>
      </p:pic>
    </p:spTree>
    <p:extLst>
      <p:ext uri="{BB962C8B-B14F-4D97-AF65-F5344CB8AC3E}">
        <p14:creationId xmlns:p14="http://schemas.microsoft.com/office/powerpoint/2010/main" val="1633162078"/>
      </p:ext>
    </p:extLst>
  </p:cSld>
  <p:clrMapOvr>
    <a:masterClrMapping/>
  </p:clrMapOvr>
  <mc:AlternateContent xmlns:mc="http://schemas.openxmlformats.org/markup-compatibility/2006" xmlns:p14="http://schemas.microsoft.com/office/powerpoint/2010/main">
    <mc:Choice Requires="p14">
      <p:transition spd="slow" p14:dur="2000" advTm="17"/>
    </mc:Choice>
    <mc:Fallback xmlns="">
      <p:transition spd="slow" advTm="1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pic>
        <p:nvPicPr>
          <p:cNvPr id="17" name="Picture 16">
            <a:extLst>
              <a:ext uri="{FF2B5EF4-FFF2-40B4-BE49-F238E27FC236}">
                <a16:creationId xmlns:a16="http://schemas.microsoft.com/office/drawing/2014/main" id="{E8E47806-82B7-FFE6-9D6C-0F1BAB05BEB5}"/>
              </a:ext>
            </a:extLst>
          </p:cNvPr>
          <p:cNvPicPr>
            <a:picLocks noChangeAspect="1"/>
          </p:cNvPicPr>
          <p:nvPr/>
        </p:nvPicPr>
        <p:blipFill rotWithShape="1">
          <a:blip r:embed="rId4"/>
          <a:srcRect l="11001" t="66248" b="11114"/>
          <a:stretch/>
        </p:blipFill>
        <p:spPr>
          <a:xfrm>
            <a:off x="573844" y="1147961"/>
            <a:ext cx="1065974" cy="202408"/>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A55A758-448C-4A1F-3617-750D69D6429E}"/>
              </a:ext>
            </a:extLst>
          </p:cNvPr>
          <p:cNvGrpSpPr/>
          <p:nvPr/>
        </p:nvGrpSpPr>
        <p:grpSpPr>
          <a:xfrm>
            <a:off x="9842500" y="-2744"/>
            <a:ext cx="2224650" cy="1072543"/>
            <a:chOff x="9596666" y="-2744"/>
            <a:chExt cx="2470484" cy="1274953"/>
          </a:xfrm>
        </p:grpSpPr>
        <p:sp>
          <p:nvSpPr>
            <p:cNvPr id="3" name="Rectangle 2">
              <a:extLst>
                <a:ext uri="{FF2B5EF4-FFF2-40B4-BE49-F238E27FC236}">
                  <a16:creationId xmlns:a16="http://schemas.microsoft.com/office/drawing/2014/main" id="{CCFA8ED5-0F2D-3D56-3B0E-6A6F09C2DB6E}"/>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468F217-A1E4-7157-401A-EEBCADD751A5}"/>
                </a:ext>
              </a:extLst>
            </p:cNvPr>
            <p:cNvPicPr>
              <a:picLocks noChangeAspect="1"/>
            </p:cNvPicPr>
            <p:nvPr/>
          </p:nvPicPr>
          <p:blipFill>
            <a:blip r:embed="rId5"/>
            <a:stretch>
              <a:fillRect/>
            </a:stretch>
          </p:blipFill>
          <p:spPr>
            <a:xfrm>
              <a:off x="9596666" y="-2744"/>
              <a:ext cx="2470484" cy="767485"/>
            </a:xfrm>
            <a:prstGeom prst="rect">
              <a:avLst/>
            </a:prstGeom>
          </p:spPr>
        </p:pic>
      </p:grpSp>
      <p:sp>
        <p:nvSpPr>
          <p:cNvPr id="34" name="Content Placeholder 2">
            <a:extLst>
              <a:ext uri="{FF2B5EF4-FFF2-40B4-BE49-F238E27FC236}">
                <a16:creationId xmlns:a16="http://schemas.microsoft.com/office/drawing/2014/main" id="{4DF0C6A2-CF35-129E-1BD7-0C13ACB162D9}"/>
              </a:ext>
            </a:extLst>
          </p:cNvPr>
          <p:cNvSpPr txBox="1">
            <a:spLocks/>
          </p:cNvSpPr>
          <p:nvPr/>
        </p:nvSpPr>
        <p:spPr>
          <a:xfrm>
            <a:off x="573844" y="1493520"/>
            <a:ext cx="10668001" cy="495171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Complexity</a:t>
            </a:r>
          </a:p>
          <a:p>
            <a:pPr lvl="1"/>
            <a:r>
              <a:rPr lang="en-US" sz="2400" dirty="0"/>
              <a:t>Observation across multiple anatomical regions</a:t>
            </a:r>
          </a:p>
        </p:txBody>
      </p:sp>
      <p:sp>
        <p:nvSpPr>
          <p:cNvPr id="22" name="Rectangle 21">
            <a:extLst>
              <a:ext uri="{FF2B5EF4-FFF2-40B4-BE49-F238E27FC236}">
                <a16:creationId xmlns:a16="http://schemas.microsoft.com/office/drawing/2014/main" id="{A063F567-FE40-F501-894E-7DFB31D4534F}"/>
              </a:ext>
            </a:extLst>
          </p:cNvPr>
          <p:cNvSpPr/>
          <p:nvPr/>
        </p:nvSpPr>
        <p:spPr>
          <a:xfrm>
            <a:off x="1673873" y="5550313"/>
            <a:ext cx="2615279"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356129E-C648-5ED6-0913-078BDECD9EF9}"/>
              </a:ext>
            </a:extLst>
          </p:cNvPr>
          <p:cNvSpPr/>
          <p:nvPr/>
        </p:nvSpPr>
        <p:spPr>
          <a:xfrm>
            <a:off x="1673873" y="5780867"/>
            <a:ext cx="3138520"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8D25675-6819-869A-0207-2EB90D723DB9}"/>
              </a:ext>
            </a:extLst>
          </p:cNvPr>
          <p:cNvSpPr/>
          <p:nvPr/>
        </p:nvSpPr>
        <p:spPr>
          <a:xfrm>
            <a:off x="1673875" y="5333893"/>
            <a:ext cx="1195417"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E7C8272-3813-D521-89EC-026562466B29}"/>
              </a:ext>
            </a:extLst>
          </p:cNvPr>
          <p:cNvSpPr/>
          <p:nvPr/>
        </p:nvSpPr>
        <p:spPr>
          <a:xfrm>
            <a:off x="1673873" y="5100552"/>
            <a:ext cx="1744059"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FEB9D84-2B8E-849F-A471-2C38C40F4CF6}"/>
              </a:ext>
            </a:extLst>
          </p:cNvPr>
          <p:cNvSpPr/>
          <p:nvPr/>
        </p:nvSpPr>
        <p:spPr>
          <a:xfrm>
            <a:off x="1673875" y="4873055"/>
            <a:ext cx="1576418"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168A40F-4AFF-DE15-A283-5410640AD7A2}"/>
              </a:ext>
            </a:extLst>
          </p:cNvPr>
          <p:cNvSpPr/>
          <p:nvPr/>
        </p:nvSpPr>
        <p:spPr>
          <a:xfrm>
            <a:off x="1673875" y="4408248"/>
            <a:ext cx="1306432"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4AEEC79-273A-E3D7-D2CD-235064A36B75}"/>
              </a:ext>
            </a:extLst>
          </p:cNvPr>
          <p:cNvSpPr/>
          <p:nvPr/>
        </p:nvSpPr>
        <p:spPr>
          <a:xfrm>
            <a:off x="1673874" y="4645539"/>
            <a:ext cx="2566781"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4E6809-20DE-ADA3-6607-8775E321FFDC}"/>
              </a:ext>
            </a:extLst>
          </p:cNvPr>
          <p:cNvSpPr/>
          <p:nvPr/>
        </p:nvSpPr>
        <p:spPr>
          <a:xfrm>
            <a:off x="1673875" y="3955658"/>
            <a:ext cx="1965038"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1D9BCF4-7331-5CDE-329E-EA724D85D26F}"/>
              </a:ext>
            </a:extLst>
          </p:cNvPr>
          <p:cNvSpPr/>
          <p:nvPr/>
        </p:nvSpPr>
        <p:spPr>
          <a:xfrm>
            <a:off x="1673874" y="4183825"/>
            <a:ext cx="1835499"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D45CBA7-D047-696D-8C9B-80B33AD986C4}"/>
              </a:ext>
            </a:extLst>
          </p:cNvPr>
          <p:cNvSpPr/>
          <p:nvPr/>
        </p:nvSpPr>
        <p:spPr>
          <a:xfrm>
            <a:off x="1673875" y="3711856"/>
            <a:ext cx="2566781"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90356E2-BAF5-D8E6-F9FB-B01B07D8AB4D}"/>
              </a:ext>
            </a:extLst>
          </p:cNvPr>
          <p:cNvSpPr/>
          <p:nvPr/>
        </p:nvSpPr>
        <p:spPr>
          <a:xfrm>
            <a:off x="1673875" y="3265334"/>
            <a:ext cx="2125058"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D7D4025-DD62-BF26-B836-EF4715C841C9}"/>
              </a:ext>
            </a:extLst>
          </p:cNvPr>
          <p:cNvSpPr/>
          <p:nvPr/>
        </p:nvSpPr>
        <p:spPr>
          <a:xfrm>
            <a:off x="1673875" y="3016741"/>
            <a:ext cx="1893170" cy="228600"/>
          </a:xfrm>
          <a:prstGeom prst="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8687BC7-FC49-475D-65AB-2815EBE770AA}"/>
              </a:ext>
            </a:extLst>
          </p:cNvPr>
          <p:cNvGrpSpPr/>
          <p:nvPr/>
        </p:nvGrpSpPr>
        <p:grpSpPr>
          <a:xfrm>
            <a:off x="1577009" y="2444312"/>
            <a:ext cx="8895251" cy="3858938"/>
            <a:chOff x="1580456" y="2294587"/>
            <a:chExt cx="8895251" cy="3858938"/>
          </a:xfrm>
        </p:grpSpPr>
        <p:sp>
          <p:nvSpPr>
            <p:cNvPr id="44" name="TextBox 43">
              <a:extLst>
                <a:ext uri="{FF2B5EF4-FFF2-40B4-BE49-F238E27FC236}">
                  <a16:creationId xmlns:a16="http://schemas.microsoft.com/office/drawing/2014/main" id="{8C1E9F08-213E-142A-EC72-AC5FC94F83D4}"/>
                </a:ext>
              </a:extLst>
            </p:cNvPr>
            <p:cNvSpPr txBox="1"/>
            <p:nvPr/>
          </p:nvSpPr>
          <p:spPr>
            <a:xfrm>
              <a:off x="1580456" y="2598706"/>
              <a:ext cx="8895251" cy="3554819"/>
            </a:xfrm>
            <a:prstGeom prst="rect">
              <a:avLst/>
            </a:prstGeom>
            <a:noFill/>
          </p:spPr>
          <p:txBody>
            <a:bodyPr wrap="square">
              <a:spAutoFit/>
            </a:bodyPr>
            <a:lstStyle/>
            <a:p>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Physiologic background liver standardized uptake value (SUV mean and SUV max) (…) </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Visualized head/neck: Physiologic uptake in the visualized portions of the brain (…) </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Head/neck lymph nodes: Interval decreased size and FDG activity (…) </a:t>
              </a:r>
            </a:p>
            <a:p>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-Right level IIb, 1.2 x 0.7 cm transaxially, SUV max 5.5, previously 1.6 x 0.7 cm, SUV max 6.2 (…) </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Lungs / Pleura / pericardium: No suspicious lung nodules or abnormal uptake. (…) </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Thoracic lymph nodes: Near complete resolution of supraclavicular/upper mediastinal  (…) </a:t>
              </a:r>
            </a:p>
            <a:p>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Other chest findings: Physiologic myocardial uptake. Coronary artery calcifications. (…) </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Hepatobiliary: No abnormal uptake..</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Spleen / Pancreas / Adrenals: No abnormal uptake. (…) </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Kidneys / bladder: No abnormal uptake. Physiologically excreted tracer activity (…) </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Bowel / peritoneum: No suspicious bowel uptake or abnormality.</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Pelvic organs: No abnormal uptake..</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Abdominopelvic lymph nodes: Interval increased FDG uptake in an aortocaval lymph node (…) </a:t>
              </a:r>
            </a:p>
            <a:p>
              <a: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t>Musculoskeletal / soft tissues / skin: No suspicious osseous lesions.</a:t>
              </a:r>
              <a:br>
                <a:rPr lang="en-US" sz="1500" i="0" u="none" strike="noStrike" dirty="0">
                  <a:solidFill>
                    <a:srgbClr val="000000"/>
                  </a:solidFill>
                  <a:effectLst/>
                  <a:latin typeface="Century" panose="02040604050505020304" pitchFamily="18" charset="0"/>
                  <a:ea typeface="Tahoma" panose="020B0604030504040204" pitchFamily="34" charset="0"/>
                  <a:cs typeface="Tahoma" panose="020B0604030504040204" pitchFamily="34" charset="0"/>
                </a:rPr>
              </a:br>
              <a:endParaRPr lang="en-US" sz="1500" dirty="0">
                <a:latin typeface="Century" panose="02040604050505020304" pitchFamily="18" charset="0"/>
                <a:ea typeface="Tahoma" panose="020B0604030504040204" pitchFamily="34" charset="0"/>
                <a:cs typeface="Tahoma" panose="020B0604030504040204" pitchFamily="34" charset="0"/>
              </a:endParaRPr>
            </a:p>
          </p:txBody>
        </p:sp>
        <p:sp>
          <p:nvSpPr>
            <p:cNvPr id="45" name="TextBox 44">
              <a:extLst>
                <a:ext uri="{FF2B5EF4-FFF2-40B4-BE49-F238E27FC236}">
                  <a16:creationId xmlns:a16="http://schemas.microsoft.com/office/drawing/2014/main" id="{9E730D37-50C0-80D9-0B09-C2BCEEC8DFB5}"/>
                </a:ext>
              </a:extLst>
            </p:cNvPr>
            <p:cNvSpPr txBox="1"/>
            <p:nvPr/>
          </p:nvSpPr>
          <p:spPr>
            <a:xfrm>
              <a:off x="1643265" y="2361673"/>
              <a:ext cx="8826964" cy="369332"/>
            </a:xfrm>
            <a:prstGeom prst="rect">
              <a:avLst/>
            </a:prstGeom>
            <a:noFill/>
          </p:spPr>
          <p:txBody>
            <a:bodyPr wrap="square">
              <a:spAutoFit/>
            </a:bodyPr>
            <a:lstStyle/>
            <a:p>
              <a:pPr algn="ctr"/>
              <a:r>
                <a:rPr lang="en-US" sz="1800" b="1" i="0" u="none" strike="noStrike" dirty="0">
                  <a:solidFill>
                    <a:srgbClr val="000000"/>
                  </a:solidFill>
                  <a:effectLst/>
                  <a:latin typeface="Century" panose="02040604050505020304" pitchFamily="18" charset="0"/>
                  <a:cs typeface="Times New Roman" panose="02020603050405020304" pitchFamily="18" charset="0"/>
                </a:rPr>
                <a:t>FINDINGS</a:t>
              </a:r>
              <a:endParaRPr lang="en-US" b="1" dirty="0">
                <a:latin typeface="Century" panose="02040604050505020304" pitchFamily="18" charset="0"/>
              </a:endParaRPr>
            </a:p>
          </p:txBody>
        </p:sp>
        <p:grpSp>
          <p:nvGrpSpPr>
            <p:cNvPr id="46" name="Group 45">
              <a:extLst>
                <a:ext uri="{FF2B5EF4-FFF2-40B4-BE49-F238E27FC236}">
                  <a16:creationId xmlns:a16="http://schemas.microsoft.com/office/drawing/2014/main" id="{B9951C56-122A-FC64-E04B-9EF2DB62E0DA}"/>
                </a:ext>
              </a:extLst>
            </p:cNvPr>
            <p:cNvGrpSpPr/>
            <p:nvPr/>
          </p:nvGrpSpPr>
          <p:grpSpPr>
            <a:xfrm>
              <a:off x="1606027" y="2294587"/>
              <a:ext cx="8869680" cy="62738"/>
              <a:chOff x="4196937" y="2010556"/>
              <a:chExt cx="7856530" cy="62738"/>
            </a:xfrm>
          </p:grpSpPr>
          <p:cxnSp>
            <p:nvCxnSpPr>
              <p:cNvPr id="50" name="Straight Connector 49">
                <a:extLst>
                  <a:ext uri="{FF2B5EF4-FFF2-40B4-BE49-F238E27FC236}">
                    <a16:creationId xmlns:a16="http://schemas.microsoft.com/office/drawing/2014/main" id="{A0522D0A-B760-BE02-9A92-0C9F5019CC62}"/>
                  </a:ext>
                </a:extLst>
              </p:cNvPr>
              <p:cNvCxnSpPr>
                <a:cxnSpLocks/>
              </p:cNvCxnSpPr>
              <p:nvPr/>
            </p:nvCxnSpPr>
            <p:spPr>
              <a:xfrm flipV="1">
                <a:off x="4196939" y="2010556"/>
                <a:ext cx="7856528" cy="46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405DE7A5-73CB-6607-4636-9B24A32BB80D}"/>
                  </a:ext>
                </a:extLst>
              </p:cNvPr>
              <p:cNvCxnSpPr>
                <a:cxnSpLocks/>
              </p:cNvCxnSpPr>
              <p:nvPr/>
            </p:nvCxnSpPr>
            <p:spPr>
              <a:xfrm flipV="1">
                <a:off x="4196937" y="2073293"/>
                <a:ext cx="7851678" cy="1"/>
              </a:xfrm>
              <a:prstGeom prst="line">
                <a:avLst/>
              </a:prstGeom>
            </p:spPr>
            <p:style>
              <a:lnRef idx="2">
                <a:schemeClr val="dk1"/>
              </a:lnRef>
              <a:fillRef idx="0">
                <a:schemeClr val="dk1"/>
              </a:fillRef>
              <a:effectRef idx="1">
                <a:schemeClr val="dk1"/>
              </a:effectRef>
              <a:fontRef idx="minor">
                <a:schemeClr val="tx1"/>
              </a:fontRef>
            </p:style>
          </p:cxnSp>
        </p:grpSp>
        <p:grpSp>
          <p:nvGrpSpPr>
            <p:cNvPr id="47" name="Group 46">
              <a:extLst>
                <a:ext uri="{FF2B5EF4-FFF2-40B4-BE49-F238E27FC236}">
                  <a16:creationId xmlns:a16="http://schemas.microsoft.com/office/drawing/2014/main" id="{C61CF701-A5E3-6A8E-37B7-51CAF65E0430}"/>
                </a:ext>
              </a:extLst>
            </p:cNvPr>
            <p:cNvGrpSpPr/>
            <p:nvPr/>
          </p:nvGrpSpPr>
          <p:grpSpPr>
            <a:xfrm>
              <a:off x="1606027" y="5938200"/>
              <a:ext cx="8869680" cy="62738"/>
              <a:chOff x="4196937" y="2010556"/>
              <a:chExt cx="7856530" cy="62738"/>
            </a:xfrm>
          </p:grpSpPr>
          <p:cxnSp>
            <p:nvCxnSpPr>
              <p:cNvPr id="48" name="Straight Connector 47">
                <a:extLst>
                  <a:ext uri="{FF2B5EF4-FFF2-40B4-BE49-F238E27FC236}">
                    <a16:creationId xmlns:a16="http://schemas.microsoft.com/office/drawing/2014/main" id="{31E12318-5C0B-A9F2-FA66-FED48779EBFF}"/>
                  </a:ext>
                </a:extLst>
              </p:cNvPr>
              <p:cNvCxnSpPr>
                <a:cxnSpLocks/>
              </p:cNvCxnSpPr>
              <p:nvPr/>
            </p:nvCxnSpPr>
            <p:spPr>
              <a:xfrm flipV="1">
                <a:off x="4196939" y="2010556"/>
                <a:ext cx="7856528" cy="46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62FFEF5-A331-1F2A-C16E-4F431374A737}"/>
                  </a:ext>
                </a:extLst>
              </p:cNvPr>
              <p:cNvCxnSpPr>
                <a:cxnSpLocks/>
              </p:cNvCxnSpPr>
              <p:nvPr/>
            </p:nvCxnSpPr>
            <p:spPr>
              <a:xfrm flipV="1">
                <a:off x="4196937" y="2073293"/>
                <a:ext cx="7851678" cy="1"/>
              </a:xfrm>
              <a:prstGeom prst="line">
                <a:avLst/>
              </a:prstGeom>
            </p:spPr>
            <p:style>
              <a:lnRef idx="2">
                <a:schemeClr val="dk1"/>
              </a:lnRef>
              <a:fillRef idx="0">
                <a:schemeClr val="dk1"/>
              </a:fillRef>
              <a:effectRef idx="1">
                <a:schemeClr val="dk1"/>
              </a:effectRef>
              <a:fontRef idx="minor">
                <a:schemeClr val="tx1"/>
              </a:fontRef>
            </p:style>
          </p:cxnSp>
        </p:grpSp>
      </p:grpSp>
      <p:sp>
        <p:nvSpPr>
          <p:cNvPr id="58" name="Title 1">
            <a:extLst>
              <a:ext uri="{FF2B5EF4-FFF2-40B4-BE49-F238E27FC236}">
                <a16:creationId xmlns:a16="http://schemas.microsoft.com/office/drawing/2014/main" id="{3008AA27-2210-B970-8031-66013E824748}"/>
              </a:ext>
            </a:extLst>
          </p:cNvPr>
          <p:cNvSpPr>
            <a:spLocks noGrp="1"/>
          </p:cNvSpPr>
          <p:nvPr>
            <p:ph type="title"/>
          </p:nvPr>
        </p:nvSpPr>
        <p:spPr>
          <a:xfrm>
            <a:off x="573845" y="203201"/>
            <a:ext cx="9446455" cy="909548"/>
          </a:xfrm>
        </p:spPr>
        <p:txBody>
          <a:bodyPr>
            <a:normAutofit fontScale="90000"/>
          </a:bodyPr>
          <a:lstStyle/>
          <a:p>
            <a:r>
              <a:rPr lang="en-US" dirty="0"/>
              <a:t>Introduction: What Makes Automatic PET Impression Generation Different? </a:t>
            </a:r>
          </a:p>
        </p:txBody>
      </p:sp>
    </p:spTree>
    <p:extLst>
      <p:ext uri="{BB962C8B-B14F-4D97-AF65-F5344CB8AC3E}">
        <p14:creationId xmlns:p14="http://schemas.microsoft.com/office/powerpoint/2010/main" val="1834263218"/>
      </p:ext>
    </p:extLst>
  </p:cSld>
  <p:clrMapOvr>
    <a:masterClrMapping/>
  </p:clrMapOvr>
  <mc:AlternateContent xmlns:mc="http://schemas.openxmlformats.org/markup-compatibility/2006" xmlns:p14="http://schemas.microsoft.com/office/powerpoint/2010/main">
    <mc:Choice Requires="p14">
      <p:transition spd="slow" p14:dur="2000" advTm="16"/>
    </mc:Choice>
    <mc:Fallback xmlns="">
      <p:transition spd="slow" advTm="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pic>
        <p:nvPicPr>
          <p:cNvPr id="17" name="Picture 16">
            <a:extLst>
              <a:ext uri="{FF2B5EF4-FFF2-40B4-BE49-F238E27FC236}">
                <a16:creationId xmlns:a16="http://schemas.microsoft.com/office/drawing/2014/main" id="{E8E47806-82B7-FFE6-9D6C-0F1BAB05BEB5}"/>
              </a:ext>
            </a:extLst>
          </p:cNvPr>
          <p:cNvPicPr>
            <a:picLocks noChangeAspect="1"/>
          </p:cNvPicPr>
          <p:nvPr/>
        </p:nvPicPr>
        <p:blipFill rotWithShape="1">
          <a:blip r:embed="rId4"/>
          <a:srcRect l="11001" t="66248" b="11114"/>
          <a:stretch/>
        </p:blipFill>
        <p:spPr>
          <a:xfrm>
            <a:off x="573844" y="1147961"/>
            <a:ext cx="1065974" cy="202408"/>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A55A758-448C-4A1F-3617-750D69D6429E}"/>
              </a:ext>
            </a:extLst>
          </p:cNvPr>
          <p:cNvGrpSpPr/>
          <p:nvPr/>
        </p:nvGrpSpPr>
        <p:grpSpPr>
          <a:xfrm>
            <a:off x="9842500" y="-2744"/>
            <a:ext cx="2224650" cy="1072543"/>
            <a:chOff x="9596666" y="-2744"/>
            <a:chExt cx="2470484" cy="1274953"/>
          </a:xfrm>
        </p:grpSpPr>
        <p:sp>
          <p:nvSpPr>
            <p:cNvPr id="3" name="Rectangle 2">
              <a:extLst>
                <a:ext uri="{FF2B5EF4-FFF2-40B4-BE49-F238E27FC236}">
                  <a16:creationId xmlns:a16="http://schemas.microsoft.com/office/drawing/2014/main" id="{CCFA8ED5-0F2D-3D56-3B0E-6A6F09C2DB6E}"/>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468F217-A1E4-7157-401A-EEBCADD751A5}"/>
                </a:ext>
              </a:extLst>
            </p:cNvPr>
            <p:cNvPicPr>
              <a:picLocks noChangeAspect="1"/>
            </p:cNvPicPr>
            <p:nvPr/>
          </p:nvPicPr>
          <p:blipFill>
            <a:blip r:embed="rId5"/>
            <a:stretch>
              <a:fillRect/>
            </a:stretch>
          </p:blipFill>
          <p:spPr>
            <a:xfrm>
              <a:off x="9596666" y="-2744"/>
              <a:ext cx="2470484" cy="767485"/>
            </a:xfrm>
            <a:prstGeom prst="rect">
              <a:avLst/>
            </a:prstGeom>
          </p:spPr>
        </p:pic>
      </p:grpSp>
      <p:sp>
        <p:nvSpPr>
          <p:cNvPr id="34" name="Content Placeholder 2">
            <a:extLst>
              <a:ext uri="{FF2B5EF4-FFF2-40B4-BE49-F238E27FC236}">
                <a16:creationId xmlns:a16="http://schemas.microsoft.com/office/drawing/2014/main" id="{4DF0C6A2-CF35-129E-1BD7-0C13ACB162D9}"/>
              </a:ext>
            </a:extLst>
          </p:cNvPr>
          <p:cNvSpPr txBox="1">
            <a:spLocks/>
          </p:cNvSpPr>
          <p:nvPr/>
        </p:nvSpPr>
        <p:spPr>
          <a:xfrm>
            <a:off x="573844" y="1493520"/>
            <a:ext cx="10668001" cy="495171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Unique reporting styles </a:t>
            </a:r>
            <a:r>
              <a:rPr lang="en-US" sz="2800" dirty="0"/>
              <a:t>of individual reading physicians</a:t>
            </a:r>
          </a:p>
          <a:p>
            <a:pPr lvl="1"/>
            <a:r>
              <a:rPr lang="en-US" sz="2400" dirty="0"/>
              <a:t>Differences in Level of detail, inclusion criterion, phrasing, etc. </a:t>
            </a:r>
          </a:p>
          <a:p>
            <a:pPr lvl="1"/>
            <a:endParaRPr lang="en-US" sz="2300" dirty="0"/>
          </a:p>
        </p:txBody>
      </p:sp>
      <p:grpSp>
        <p:nvGrpSpPr>
          <p:cNvPr id="5" name="Group 4">
            <a:extLst>
              <a:ext uri="{FF2B5EF4-FFF2-40B4-BE49-F238E27FC236}">
                <a16:creationId xmlns:a16="http://schemas.microsoft.com/office/drawing/2014/main" id="{52D8CFC5-2477-A300-8B18-854EC3F06EB9}"/>
              </a:ext>
            </a:extLst>
          </p:cNvPr>
          <p:cNvGrpSpPr/>
          <p:nvPr/>
        </p:nvGrpSpPr>
        <p:grpSpPr>
          <a:xfrm>
            <a:off x="609758" y="2723392"/>
            <a:ext cx="10419237" cy="2537834"/>
            <a:chOff x="609758" y="3168355"/>
            <a:chExt cx="10419237" cy="2537834"/>
          </a:xfrm>
        </p:grpSpPr>
        <p:sp>
          <p:nvSpPr>
            <p:cNvPr id="6" name="TextBox 5">
              <a:extLst>
                <a:ext uri="{FF2B5EF4-FFF2-40B4-BE49-F238E27FC236}">
                  <a16:creationId xmlns:a16="http://schemas.microsoft.com/office/drawing/2014/main" id="{D7CABC11-F17A-FFB7-FB1F-B39229F5DB88}"/>
                </a:ext>
              </a:extLst>
            </p:cNvPr>
            <p:cNvSpPr txBox="1"/>
            <p:nvPr/>
          </p:nvSpPr>
          <p:spPr>
            <a:xfrm>
              <a:off x="614997" y="3624087"/>
              <a:ext cx="5321300"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[1] FDG PET/CT demonstrates intensely FDG avid lymphadenopathy above and below the diaphragm involving the neck, chest, abdomen, and pelvis, as detailed in the findings, consistent with biopsy-proven mantle cell lymphoma (Deauville score 5). </a:t>
              </a:r>
            </a:p>
            <a:p>
              <a:endParaRPr lang="en-US" sz="11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Marked splenomegaly with diffuse abnormal FDG activity, also suspicious for splenic lymphoma (Deauville 5).</a:t>
              </a:r>
            </a:p>
          </p:txBody>
        </p:sp>
        <p:grpSp>
          <p:nvGrpSpPr>
            <p:cNvPr id="7" name="Group 6">
              <a:extLst>
                <a:ext uri="{FF2B5EF4-FFF2-40B4-BE49-F238E27FC236}">
                  <a16:creationId xmlns:a16="http://schemas.microsoft.com/office/drawing/2014/main" id="{CECD98EB-2197-F467-9647-AD6454D63C95}"/>
                </a:ext>
              </a:extLst>
            </p:cNvPr>
            <p:cNvGrpSpPr/>
            <p:nvPr/>
          </p:nvGrpSpPr>
          <p:grpSpPr>
            <a:xfrm>
              <a:off x="609759" y="3168355"/>
              <a:ext cx="5303520" cy="58099"/>
              <a:chOff x="4196938" y="2015195"/>
              <a:chExt cx="7362301" cy="58099"/>
            </a:xfrm>
          </p:grpSpPr>
          <p:cxnSp>
            <p:nvCxnSpPr>
              <p:cNvPr id="26" name="Straight Connector 25">
                <a:extLst>
                  <a:ext uri="{FF2B5EF4-FFF2-40B4-BE49-F238E27FC236}">
                    <a16:creationId xmlns:a16="http://schemas.microsoft.com/office/drawing/2014/main" id="{879A0DB4-E896-D0F4-A2C7-9D5464E52BDC}"/>
                  </a:ext>
                </a:extLst>
              </p:cNvPr>
              <p:cNvCxnSpPr>
                <a:cxnSpLocks/>
              </p:cNvCxnSpPr>
              <p:nvPr/>
            </p:nvCxnSpPr>
            <p:spPr>
              <a:xfrm>
                <a:off x="4196939" y="2015195"/>
                <a:ext cx="73623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7098BC1C-7AE6-5880-6A54-4A55A07B6607}"/>
                  </a:ext>
                </a:extLst>
              </p:cNvPr>
              <p:cNvCxnSpPr>
                <a:cxnSpLocks/>
              </p:cNvCxnSpPr>
              <p:nvPr/>
            </p:nvCxnSpPr>
            <p:spPr>
              <a:xfrm>
                <a:off x="4196938" y="2073294"/>
                <a:ext cx="7362300" cy="0"/>
              </a:xfrm>
              <a:prstGeom prst="line">
                <a:avLst/>
              </a:prstGeom>
            </p:spPr>
            <p:style>
              <a:lnRef idx="2">
                <a:schemeClr val="dk1"/>
              </a:lnRef>
              <a:fillRef idx="0">
                <a:schemeClr val="dk1"/>
              </a:fillRef>
              <a:effectRef idx="1">
                <a:schemeClr val="dk1"/>
              </a:effectRef>
              <a:fontRef idx="minor">
                <a:schemeClr val="tx1"/>
              </a:fontRef>
            </p:style>
          </p:cxnSp>
        </p:grpSp>
        <p:sp>
          <p:nvSpPr>
            <p:cNvPr id="8" name="TextBox 7">
              <a:extLst>
                <a:ext uri="{FF2B5EF4-FFF2-40B4-BE49-F238E27FC236}">
                  <a16:creationId xmlns:a16="http://schemas.microsoft.com/office/drawing/2014/main" id="{14316821-CD15-E05F-44EB-D2A2497F3099}"/>
                </a:ext>
              </a:extLst>
            </p:cNvPr>
            <p:cNvSpPr txBox="1"/>
            <p:nvPr/>
          </p:nvSpPr>
          <p:spPr>
            <a:xfrm>
              <a:off x="637309" y="3234153"/>
              <a:ext cx="527596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IMPRESSION dictated by Physician 1</a:t>
              </a:r>
              <a:endParaRPr lang="en-US" sz="1600" b="1"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E483D09A-48CC-B7A4-ACA9-930954117B25}"/>
                </a:ext>
              </a:extLst>
            </p:cNvPr>
            <p:cNvGrpSpPr/>
            <p:nvPr/>
          </p:nvGrpSpPr>
          <p:grpSpPr>
            <a:xfrm>
              <a:off x="609758" y="5648090"/>
              <a:ext cx="5303520" cy="58099"/>
              <a:chOff x="4196938" y="2015195"/>
              <a:chExt cx="7362301" cy="58099"/>
            </a:xfrm>
          </p:grpSpPr>
          <p:cxnSp>
            <p:nvCxnSpPr>
              <p:cNvPr id="24" name="Straight Connector 23">
                <a:extLst>
                  <a:ext uri="{FF2B5EF4-FFF2-40B4-BE49-F238E27FC236}">
                    <a16:creationId xmlns:a16="http://schemas.microsoft.com/office/drawing/2014/main" id="{E26A2C3B-0929-FBC7-0213-9F96E4426BAF}"/>
                  </a:ext>
                </a:extLst>
              </p:cNvPr>
              <p:cNvCxnSpPr>
                <a:cxnSpLocks/>
              </p:cNvCxnSpPr>
              <p:nvPr/>
            </p:nvCxnSpPr>
            <p:spPr>
              <a:xfrm>
                <a:off x="4196939" y="2015195"/>
                <a:ext cx="7362300"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2C5539B5-6A21-ED72-1BCD-F1F536D79822}"/>
                  </a:ext>
                </a:extLst>
              </p:cNvPr>
              <p:cNvCxnSpPr>
                <a:cxnSpLocks/>
              </p:cNvCxnSpPr>
              <p:nvPr/>
            </p:nvCxnSpPr>
            <p:spPr>
              <a:xfrm>
                <a:off x="4196938" y="2073294"/>
                <a:ext cx="7362300" cy="0"/>
              </a:xfrm>
              <a:prstGeom prst="line">
                <a:avLst/>
              </a:prstGeom>
            </p:spPr>
            <p:style>
              <a:lnRef idx="2">
                <a:schemeClr val="dk1"/>
              </a:lnRef>
              <a:fillRef idx="0">
                <a:schemeClr val="dk1"/>
              </a:fillRef>
              <a:effectRef idx="1">
                <a:schemeClr val="dk1"/>
              </a:effectRef>
              <a:fontRef idx="minor">
                <a:schemeClr val="tx1"/>
              </a:fontRef>
            </p:style>
          </p:cxnSp>
        </p:grpSp>
        <p:grpSp>
          <p:nvGrpSpPr>
            <p:cNvPr id="11" name="Group 10">
              <a:extLst>
                <a:ext uri="{FF2B5EF4-FFF2-40B4-BE49-F238E27FC236}">
                  <a16:creationId xmlns:a16="http://schemas.microsoft.com/office/drawing/2014/main" id="{975006BF-44C2-B8EF-E43A-43DC9BF7C4EF}"/>
                </a:ext>
              </a:extLst>
            </p:cNvPr>
            <p:cNvGrpSpPr/>
            <p:nvPr/>
          </p:nvGrpSpPr>
          <p:grpSpPr>
            <a:xfrm>
              <a:off x="6215540" y="3176368"/>
              <a:ext cx="4754880" cy="58099"/>
              <a:chOff x="4196938" y="2015195"/>
              <a:chExt cx="7362301" cy="58099"/>
            </a:xfrm>
          </p:grpSpPr>
          <p:cxnSp>
            <p:nvCxnSpPr>
              <p:cNvPr id="20" name="Straight Connector 19">
                <a:extLst>
                  <a:ext uri="{FF2B5EF4-FFF2-40B4-BE49-F238E27FC236}">
                    <a16:creationId xmlns:a16="http://schemas.microsoft.com/office/drawing/2014/main" id="{A8B55184-7FE4-D1BB-A806-26758A43FB5E}"/>
                  </a:ext>
                </a:extLst>
              </p:cNvPr>
              <p:cNvCxnSpPr>
                <a:cxnSpLocks/>
              </p:cNvCxnSpPr>
              <p:nvPr/>
            </p:nvCxnSpPr>
            <p:spPr>
              <a:xfrm>
                <a:off x="4196939" y="2015195"/>
                <a:ext cx="7362300"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0F0D8D9-A763-C7B3-2EFC-1388881C6FB0}"/>
                  </a:ext>
                </a:extLst>
              </p:cNvPr>
              <p:cNvCxnSpPr>
                <a:cxnSpLocks/>
              </p:cNvCxnSpPr>
              <p:nvPr/>
            </p:nvCxnSpPr>
            <p:spPr>
              <a:xfrm>
                <a:off x="4196938" y="2073294"/>
                <a:ext cx="7362300" cy="0"/>
              </a:xfrm>
              <a:prstGeom prst="line">
                <a:avLst/>
              </a:prstGeom>
            </p:spPr>
            <p:style>
              <a:lnRef idx="2">
                <a:schemeClr val="dk1"/>
              </a:lnRef>
              <a:fillRef idx="0">
                <a:schemeClr val="dk1"/>
              </a:fillRef>
              <a:effectRef idx="1">
                <a:schemeClr val="dk1"/>
              </a:effectRef>
              <a:fontRef idx="minor">
                <a:schemeClr val="tx1"/>
              </a:fontRef>
            </p:style>
          </p:cxnSp>
        </p:grpSp>
        <p:grpSp>
          <p:nvGrpSpPr>
            <p:cNvPr id="13" name="Group 12">
              <a:extLst>
                <a:ext uri="{FF2B5EF4-FFF2-40B4-BE49-F238E27FC236}">
                  <a16:creationId xmlns:a16="http://schemas.microsoft.com/office/drawing/2014/main" id="{DD1A4924-99A4-4DB2-45ED-0BBC219B374D}"/>
                </a:ext>
              </a:extLst>
            </p:cNvPr>
            <p:cNvGrpSpPr/>
            <p:nvPr/>
          </p:nvGrpSpPr>
          <p:grpSpPr>
            <a:xfrm>
              <a:off x="6210302" y="4222055"/>
              <a:ext cx="4754880" cy="58099"/>
              <a:chOff x="4196938" y="2015195"/>
              <a:chExt cx="7362301" cy="58099"/>
            </a:xfrm>
          </p:grpSpPr>
          <p:cxnSp>
            <p:nvCxnSpPr>
              <p:cNvPr id="16" name="Straight Connector 15">
                <a:extLst>
                  <a:ext uri="{FF2B5EF4-FFF2-40B4-BE49-F238E27FC236}">
                    <a16:creationId xmlns:a16="http://schemas.microsoft.com/office/drawing/2014/main" id="{FAEDF876-C9E2-25CB-05B4-A2624D2E3AAF}"/>
                  </a:ext>
                </a:extLst>
              </p:cNvPr>
              <p:cNvCxnSpPr>
                <a:cxnSpLocks/>
              </p:cNvCxnSpPr>
              <p:nvPr/>
            </p:nvCxnSpPr>
            <p:spPr>
              <a:xfrm>
                <a:off x="4196939" y="2015195"/>
                <a:ext cx="7362300"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987E9C8-9869-96C0-48B9-D1127A133EE5}"/>
                  </a:ext>
                </a:extLst>
              </p:cNvPr>
              <p:cNvCxnSpPr>
                <a:cxnSpLocks/>
              </p:cNvCxnSpPr>
              <p:nvPr/>
            </p:nvCxnSpPr>
            <p:spPr>
              <a:xfrm>
                <a:off x="4196938" y="2073294"/>
                <a:ext cx="7362299" cy="0"/>
              </a:xfrm>
              <a:prstGeom prst="line">
                <a:avLst/>
              </a:prstGeom>
            </p:spPr>
            <p:style>
              <a:lnRef idx="2">
                <a:schemeClr val="dk1"/>
              </a:lnRef>
              <a:fillRef idx="0">
                <a:schemeClr val="dk1"/>
              </a:fillRef>
              <a:effectRef idx="1">
                <a:schemeClr val="dk1"/>
              </a:effectRef>
              <a:fontRef idx="minor">
                <a:schemeClr val="tx1"/>
              </a:fontRef>
            </p:style>
          </p:cxnSp>
        </p:grpSp>
        <p:sp>
          <p:nvSpPr>
            <p:cNvPr id="14" name="TextBox 13">
              <a:extLst>
                <a:ext uri="{FF2B5EF4-FFF2-40B4-BE49-F238E27FC236}">
                  <a16:creationId xmlns:a16="http://schemas.microsoft.com/office/drawing/2014/main" id="{F3B962FC-3932-ED43-ED8C-A70010C581E2}"/>
                </a:ext>
              </a:extLst>
            </p:cNvPr>
            <p:cNvSpPr txBox="1"/>
            <p:nvPr/>
          </p:nvSpPr>
          <p:spPr>
            <a:xfrm>
              <a:off x="6215538" y="3603485"/>
              <a:ext cx="4813457" cy="58477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Neck/thoracic/abdominopelvic nodal as well as splenic lymphoma (Deauville 5).</a:t>
              </a:r>
            </a:p>
          </p:txBody>
        </p:sp>
        <p:sp>
          <p:nvSpPr>
            <p:cNvPr id="15" name="TextBox 14">
              <a:extLst>
                <a:ext uri="{FF2B5EF4-FFF2-40B4-BE49-F238E27FC236}">
                  <a16:creationId xmlns:a16="http://schemas.microsoft.com/office/drawing/2014/main" id="{8B1380CA-7750-3F51-2797-FDD94E7329BC}"/>
                </a:ext>
              </a:extLst>
            </p:cNvPr>
            <p:cNvSpPr txBox="1"/>
            <p:nvPr/>
          </p:nvSpPr>
          <p:spPr>
            <a:xfrm>
              <a:off x="6210302" y="3262550"/>
              <a:ext cx="4760117"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IMPRESSION dictated by Physician 2</a:t>
              </a:r>
            </a:p>
          </p:txBody>
        </p:sp>
      </p:grpSp>
      <p:sp>
        <p:nvSpPr>
          <p:cNvPr id="30" name="Title 1">
            <a:extLst>
              <a:ext uri="{FF2B5EF4-FFF2-40B4-BE49-F238E27FC236}">
                <a16:creationId xmlns:a16="http://schemas.microsoft.com/office/drawing/2014/main" id="{B920C78F-0953-FF71-32E3-BECDD9684EC5}"/>
              </a:ext>
            </a:extLst>
          </p:cNvPr>
          <p:cNvSpPr>
            <a:spLocks noGrp="1"/>
          </p:cNvSpPr>
          <p:nvPr>
            <p:ph type="title"/>
          </p:nvPr>
        </p:nvSpPr>
        <p:spPr>
          <a:xfrm>
            <a:off x="573845" y="203201"/>
            <a:ext cx="9446455" cy="909548"/>
          </a:xfrm>
        </p:spPr>
        <p:txBody>
          <a:bodyPr>
            <a:normAutofit fontScale="90000"/>
          </a:bodyPr>
          <a:lstStyle/>
          <a:p>
            <a:r>
              <a:rPr lang="en-US" dirty="0"/>
              <a:t>Introduction: What Makes Automatic PET Impression Generation Different? </a:t>
            </a:r>
          </a:p>
        </p:txBody>
      </p:sp>
      <p:sp>
        <p:nvSpPr>
          <p:cNvPr id="10" name="Content Placeholder 2">
            <a:extLst>
              <a:ext uri="{FF2B5EF4-FFF2-40B4-BE49-F238E27FC236}">
                <a16:creationId xmlns:a16="http://schemas.microsoft.com/office/drawing/2014/main" id="{9FEC8B3F-6D0B-31E7-739D-BC8302411557}"/>
              </a:ext>
            </a:extLst>
          </p:cNvPr>
          <p:cNvSpPr txBox="1">
            <a:spLocks/>
          </p:cNvSpPr>
          <p:nvPr/>
        </p:nvSpPr>
        <p:spPr>
          <a:xfrm>
            <a:off x="2987426" y="5364181"/>
            <a:ext cx="7163429" cy="1279870"/>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300" dirty="0"/>
          </a:p>
        </p:txBody>
      </p:sp>
    </p:spTree>
    <p:extLst>
      <p:ext uri="{BB962C8B-B14F-4D97-AF65-F5344CB8AC3E}">
        <p14:creationId xmlns:p14="http://schemas.microsoft.com/office/powerpoint/2010/main" val="1645267480"/>
      </p:ext>
    </p:extLst>
  </p:cSld>
  <p:clrMapOvr>
    <a:masterClrMapping/>
  </p:clrMapOvr>
  <mc:AlternateContent xmlns:mc="http://schemas.openxmlformats.org/markup-compatibility/2006" xmlns:p14="http://schemas.microsoft.com/office/powerpoint/2010/main">
    <mc:Choice Requires="p14">
      <p:transition spd="slow" p14:dur="2000" advTm="185"/>
    </mc:Choice>
    <mc:Fallback xmlns="">
      <p:transition spd="slow" advTm="18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Purpose</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7BED7EF-5BB4-F98B-A5BE-8C06937ECFC3}"/>
              </a:ext>
            </a:extLst>
          </p:cNvPr>
          <p:cNvSpPr>
            <a:spLocks noGrp="1"/>
          </p:cNvSpPr>
          <p:nvPr>
            <p:ph sz="quarter" idx="13"/>
          </p:nvPr>
        </p:nvSpPr>
        <p:spPr>
          <a:xfrm>
            <a:off x="573844" y="1493520"/>
            <a:ext cx="10668001" cy="4951715"/>
          </a:xfrm>
        </p:spPr>
        <p:txBody>
          <a:bodyPr>
            <a:normAutofit/>
          </a:bodyPr>
          <a:lstStyle/>
          <a:p>
            <a:r>
              <a:rPr lang="en-US" sz="2800" dirty="0"/>
              <a:t>Can LLMs accurately summarize PET findings and generate impressions suitable for </a:t>
            </a:r>
            <a:r>
              <a:rPr lang="en-US" sz="2800" b="1" dirty="0"/>
              <a:t>clinical use</a:t>
            </a:r>
            <a:r>
              <a:rPr lang="en-US" sz="2800" dirty="0"/>
              <a:t>? </a:t>
            </a:r>
          </a:p>
          <a:p>
            <a:pPr lvl="1"/>
            <a:endParaRPr lang="en-US" sz="2300" dirty="0"/>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Tree>
    <p:extLst>
      <p:ext uri="{BB962C8B-B14F-4D97-AF65-F5344CB8AC3E}">
        <p14:creationId xmlns:p14="http://schemas.microsoft.com/office/powerpoint/2010/main" val="518011835"/>
      </p:ext>
    </p:extLst>
  </p:cSld>
  <p:clrMapOvr>
    <a:masterClrMapping/>
  </p:clrMapOvr>
  <mc:AlternateContent xmlns:mc="http://schemas.openxmlformats.org/markup-compatibility/2006" xmlns:p14="http://schemas.microsoft.com/office/powerpoint/2010/main">
    <mc:Choice Requires="p14">
      <p:transition spd="slow" p14:dur="2000" advTm="15"/>
    </mc:Choice>
    <mc:Fallback xmlns="">
      <p:transition spd="slow" advTm="1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Dataset</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7BED7EF-5BB4-F98B-A5BE-8C06937ECFC3}"/>
              </a:ext>
            </a:extLst>
          </p:cNvPr>
          <p:cNvSpPr>
            <a:spLocks noGrp="1"/>
          </p:cNvSpPr>
          <p:nvPr>
            <p:ph sz="quarter" idx="13"/>
          </p:nvPr>
        </p:nvSpPr>
        <p:spPr>
          <a:xfrm>
            <a:off x="573844" y="1493520"/>
            <a:ext cx="10668001" cy="4951715"/>
          </a:xfrm>
        </p:spPr>
        <p:txBody>
          <a:bodyPr>
            <a:normAutofit/>
          </a:bodyPr>
          <a:lstStyle/>
          <a:p>
            <a:r>
              <a:rPr lang="en-US" sz="2800" b="1" dirty="0"/>
              <a:t>37,370 </a:t>
            </a:r>
            <a:r>
              <a:rPr lang="en-US" sz="2800" dirty="0"/>
              <a:t>retrospective</a:t>
            </a:r>
            <a:r>
              <a:rPr lang="en-US" sz="2800" b="1" dirty="0"/>
              <a:t> </a:t>
            </a:r>
            <a:r>
              <a:rPr lang="en-US" sz="2800" dirty="0"/>
              <a:t>PET reports from UW healthcare system between Jan 2010 and Jan 2023. </a:t>
            </a:r>
          </a:p>
          <a:p>
            <a:pPr lvl="1"/>
            <a:r>
              <a:rPr lang="en-US" sz="2400" b="1" dirty="0"/>
              <a:t>65</a:t>
            </a:r>
            <a:r>
              <a:rPr lang="en-US" sz="2400" dirty="0"/>
              <a:t> different physicians </a:t>
            </a:r>
          </a:p>
          <a:p>
            <a:pPr lvl="1"/>
            <a:r>
              <a:rPr lang="en-US" sz="2400" dirty="0"/>
              <a:t>Internal testing: 4000 reports</a:t>
            </a:r>
          </a:p>
          <a:p>
            <a:pPr lvl="1"/>
            <a:r>
              <a:rPr lang="en-US" sz="2400" dirty="0"/>
              <a:t>Training: 31,370 reports; Validation: 2000 reports </a:t>
            </a:r>
          </a:p>
          <a:p>
            <a:endParaRPr lang="en-US" sz="2800" dirty="0"/>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Tree>
    <p:extLst>
      <p:ext uri="{BB962C8B-B14F-4D97-AF65-F5344CB8AC3E}">
        <p14:creationId xmlns:p14="http://schemas.microsoft.com/office/powerpoint/2010/main" val="4064276652"/>
      </p:ext>
    </p:extLst>
  </p:cSld>
  <p:clrMapOvr>
    <a:masterClrMapping/>
  </p:clrMapOvr>
  <mc:AlternateContent xmlns:mc="http://schemas.openxmlformats.org/markup-compatibility/2006" xmlns:p14="http://schemas.microsoft.com/office/powerpoint/2010/main">
    <mc:Choice Requires="p14">
      <p:transition spd="slow" p14:dur="2000" advTm="14"/>
    </mc:Choice>
    <mc:Fallback xmlns="">
      <p:transition spd="slow" advTm="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LLMs for PET Report Summarization </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7BED7EF-5BB4-F98B-A5BE-8C06937ECFC3}"/>
              </a:ext>
            </a:extLst>
          </p:cNvPr>
          <p:cNvSpPr>
            <a:spLocks noGrp="1"/>
          </p:cNvSpPr>
          <p:nvPr>
            <p:ph sz="quarter" idx="13"/>
          </p:nvPr>
        </p:nvSpPr>
        <p:spPr>
          <a:xfrm>
            <a:off x="573844" y="1493520"/>
            <a:ext cx="10668001" cy="4951715"/>
          </a:xfrm>
        </p:spPr>
        <p:txBody>
          <a:bodyPr>
            <a:normAutofit/>
          </a:bodyPr>
          <a:lstStyle/>
          <a:p>
            <a:r>
              <a:rPr lang="en-US" sz="2800" dirty="0"/>
              <a:t>The SOTA </a:t>
            </a:r>
            <a:r>
              <a:rPr lang="en-US" sz="2800" b="1" dirty="0"/>
              <a:t>encoder-decoder LLMs </a:t>
            </a:r>
            <a:r>
              <a:rPr lang="en-US" sz="2800" dirty="0"/>
              <a:t>perform significantly better than </a:t>
            </a:r>
            <a:r>
              <a:rPr lang="en-US" sz="2800" b="1" dirty="0"/>
              <a:t>decoder-only LLMs</a:t>
            </a:r>
          </a:p>
          <a:p>
            <a:endParaRPr lang="en-US" sz="2800" b="1" dirty="0"/>
          </a:p>
          <a:p>
            <a:endParaRPr lang="en-US" sz="2800" b="1" dirty="0"/>
          </a:p>
          <a:p>
            <a:pPr marL="0" indent="0">
              <a:buNone/>
            </a:pPr>
            <a:endParaRPr lang="en-US" sz="2800" dirty="0"/>
          </a:p>
          <a:p>
            <a:pPr marL="0" indent="0">
              <a:buNone/>
            </a:pPr>
            <a:endParaRPr lang="en-US" sz="1000" dirty="0"/>
          </a:p>
          <a:p>
            <a:endParaRPr lang="en-US" sz="2800" dirty="0"/>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pSp>
        <p:nvGrpSpPr>
          <p:cNvPr id="17" name="Group 16">
            <a:extLst>
              <a:ext uri="{FF2B5EF4-FFF2-40B4-BE49-F238E27FC236}">
                <a16:creationId xmlns:a16="http://schemas.microsoft.com/office/drawing/2014/main" id="{F14E3838-EE07-91F3-D752-FEA0670BBFC5}"/>
              </a:ext>
            </a:extLst>
          </p:cNvPr>
          <p:cNvGrpSpPr/>
          <p:nvPr/>
        </p:nvGrpSpPr>
        <p:grpSpPr>
          <a:xfrm>
            <a:off x="3394155" y="2437396"/>
            <a:ext cx="5403691" cy="1636561"/>
            <a:chOff x="2608880" y="2482714"/>
            <a:chExt cx="5403691" cy="1636561"/>
          </a:xfrm>
        </p:grpSpPr>
        <p:grpSp>
          <p:nvGrpSpPr>
            <p:cNvPr id="2" name="Group 1">
              <a:extLst>
                <a:ext uri="{FF2B5EF4-FFF2-40B4-BE49-F238E27FC236}">
                  <a16:creationId xmlns:a16="http://schemas.microsoft.com/office/drawing/2014/main" id="{715DA2C4-3794-602F-0D57-19F24D8B1FD2}"/>
                </a:ext>
              </a:extLst>
            </p:cNvPr>
            <p:cNvGrpSpPr/>
            <p:nvPr/>
          </p:nvGrpSpPr>
          <p:grpSpPr>
            <a:xfrm>
              <a:off x="2788723" y="2482714"/>
              <a:ext cx="2114581" cy="1258539"/>
              <a:chOff x="9317421" y="1572759"/>
              <a:chExt cx="2383520" cy="1455371"/>
            </a:xfrm>
            <a:solidFill>
              <a:schemeClr val="accent5">
                <a:lumMod val="20000"/>
                <a:lumOff val="80000"/>
              </a:schemeClr>
            </a:solidFill>
          </p:grpSpPr>
          <p:sp>
            <p:nvSpPr>
              <p:cNvPr id="4" name="Rectangle: Rounded Corners 3">
                <a:extLst>
                  <a:ext uri="{FF2B5EF4-FFF2-40B4-BE49-F238E27FC236}">
                    <a16:creationId xmlns:a16="http://schemas.microsoft.com/office/drawing/2014/main" id="{3019BEA0-FA51-74A7-4A65-B52ECF999982}"/>
                  </a:ext>
                </a:extLst>
              </p:cNvPr>
              <p:cNvSpPr/>
              <p:nvPr/>
            </p:nvSpPr>
            <p:spPr>
              <a:xfrm>
                <a:off x="9317421" y="1572759"/>
                <a:ext cx="2383520" cy="1455371"/>
              </a:xfrm>
              <a:prstGeom prst="round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1FFB2C0-F798-F250-3D59-08F8CC084DE8}"/>
                  </a:ext>
                </a:extLst>
              </p:cNvPr>
              <p:cNvPicPr>
                <a:picLocks noChangeAspect="1"/>
              </p:cNvPicPr>
              <p:nvPr/>
            </p:nvPicPr>
            <p:blipFill rotWithShape="1">
              <a:blip r:embed="rId6"/>
              <a:srcRect t="1" r="4123" b="3529"/>
              <a:stretch/>
            </p:blipFill>
            <p:spPr>
              <a:xfrm>
                <a:off x="9394282" y="1674748"/>
                <a:ext cx="2229799" cy="1251392"/>
              </a:xfrm>
              <a:prstGeom prst="rect">
                <a:avLst/>
              </a:prstGeom>
              <a:grpFill/>
            </p:spPr>
          </p:pic>
        </p:grpSp>
        <p:grpSp>
          <p:nvGrpSpPr>
            <p:cNvPr id="8" name="Group 7">
              <a:extLst>
                <a:ext uri="{FF2B5EF4-FFF2-40B4-BE49-F238E27FC236}">
                  <a16:creationId xmlns:a16="http://schemas.microsoft.com/office/drawing/2014/main" id="{6CBE6D64-7FFD-962F-8B65-BC475FD64792}"/>
                </a:ext>
              </a:extLst>
            </p:cNvPr>
            <p:cNvGrpSpPr/>
            <p:nvPr/>
          </p:nvGrpSpPr>
          <p:grpSpPr>
            <a:xfrm>
              <a:off x="6138564" y="2482714"/>
              <a:ext cx="1133581" cy="1258539"/>
              <a:chOff x="8411481" y="3707606"/>
              <a:chExt cx="1358900" cy="1480702"/>
            </a:xfrm>
          </p:grpSpPr>
          <p:sp>
            <p:nvSpPr>
              <p:cNvPr id="9" name="Rectangle: Rounded Corners 8">
                <a:extLst>
                  <a:ext uri="{FF2B5EF4-FFF2-40B4-BE49-F238E27FC236}">
                    <a16:creationId xmlns:a16="http://schemas.microsoft.com/office/drawing/2014/main" id="{CC9B8BFE-8F54-368A-599C-899A47DA7EA3}"/>
                  </a:ext>
                </a:extLst>
              </p:cNvPr>
              <p:cNvSpPr/>
              <p:nvPr/>
            </p:nvSpPr>
            <p:spPr>
              <a:xfrm>
                <a:off x="8411481" y="3707606"/>
                <a:ext cx="1358900" cy="1480702"/>
              </a:xfrm>
              <a:prstGeom prst="round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92C9A7C9-BF5C-009D-780E-8E383C9B82C4}"/>
                  </a:ext>
                </a:extLst>
              </p:cNvPr>
              <p:cNvPicPr>
                <a:picLocks noChangeAspect="1"/>
              </p:cNvPicPr>
              <p:nvPr/>
            </p:nvPicPr>
            <p:blipFill rotWithShape="1">
              <a:blip r:embed="rId7"/>
              <a:srcRect r="11667" b="2593"/>
              <a:stretch/>
            </p:blipFill>
            <p:spPr>
              <a:xfrm>
                <a:off x="8636801" y="3725897"/>
                <a:ext cx="908261" cy="1444120"/>
              </a:xfrm>
              <a:prstGeom prst="rect">
                <a:avLst/>
              </a:prstGeom>
            </p:spPr>
          </p:pic>
        </p:grpSp>
        <p:sp>
          <p:nvSpPr>
            <p:cNvPr id="14" name="TextBox 13">
              <a:extLst>
                <a:ext uri="{FF2B5EF4-FFF2-40B4-BE49-F238E27FC236}">
                  <a16:creationId xmlns:a16="http://schemas.microsoft.com/office/drawing/2014/main" id="{0AC22AA5-C9B2-A84A-B32B-7E9C86930783}"/>
                </a:ext>
              </a:extLst>
            </p:cNvPr>
            <p:cNvSpPr txBox="1"/>
            <p:nvPr/>
          </p:nvSpPr>
          <p:spPr>
            <a:xfrm>
              <a:off x="5285531" y="2735035"/>
              <a:ext cx="465192" cy="769441"/>
            </a:xfrm>
            <a:prstGeom prst="rect">
              <a:avLst/>
            </a:prstGeom>
            <a:noFill/>
          </p:spPr>
          <p:txBody>
            <a:bodyPr wrap="none" rtlCol="0">
              <a:spAutoFit/>
            </a:bodyPr>
            <a:lstStyle/>
            <a:p>
              <a:r>
                <a:rPr lang="en-US" sz="4400" b="1" dirty="0"/>
                <a:t>&gt;</a:t>
              </a:r>
            </a:p>
          </p:txBody>
        </p:sp>
        <p:sp>
          <p:nvSpPr>
            <p:cNvPr id="15" name="TextBox 14">
              <a:extLst>
                <a:ext uri="{FF2B5EF4-FFF2-40B4-BE49-F238E27FC236}">
                  <a16:creationId xmlns:a16="http://schemas.microsoft.com/office/drawing/2014/main" id="{75F2F862-9782-3243-0251-F017FC293E2B}"/>
                </a:ext>
              </a:extLst>
            </p:cNvPr>
            <p:cNvSpPr txBox="1"/>
            <p:nvPr/>
          </p:nvSpPr>
          <p:spPr>
            <a:xfrm>
              <a:off x="2608880" y="3749943"/>
              <a:ext cx="2474267" cy="369332"/>
            </a:xfrm>
            <a:prstGeom prst="rect">
              <a:avLst/>
            </a:prstGeom>
            <a:noFill/>
          </p:spPr>
          <p:txBody>
            <a:bodyPr wrap="none" rtlCol="0">
              <a:spAutoFit/>
            </a:bodyPr>
            <a:lstStyle/>
            <a:p>
              <a:r>
                <a:rPr lang="en-US" dirty="0"/>
                <a:t>e.g., BART, PEGASUS, T5 </a:t>
              </a:r>
            </a:p>
          </p:txBody>
        </p:sp>
        <p:sp>
          <p:nvSpPr>
            <p:cNvPr id="16" name="TextBox 15">
              <a:extLst>
                <a:ext uri="{FF2B5EF4-FFF2-40B4-BE49-F238E27FC236}">
                  <a16:creationId xmlns:a16="http://schemas.microsoft.com/office/drawing/2014/main" id="{511C7E6C-856D-0300-5D1F-DA0CDD1DAC1B}"/>
                </a:ext>
              </a:extLst>
            </p:cNvPr>
            <p:cNvSpPr txBox="1"/>
            <p:nvPr/>
          </p:nvSpPr>
          <p:spPr>
            <a:xfrm>
              <a:off x="5398137" y="3733479"/>
              <a:ext cx="2614434" cy="369332"/>
            </a:xfrm>
            <a:prstGeom prst="rect">
              <a:avLst/>
            </a:prstGeom>
            <a:noFill/>
          </p:spPr>
          <p:txBody>
            <a:bodyPr wrap="none" rtlCol="0">
              <a:spAutoFit/>
            </a:bodyPr>
            <a:lstStyle/>
            <a:p>
              <a:r>
                <a:rPr lang="en-US" dirty="0"/>
                <a:t>e.g., GPT2, LLaMA, Alpaca</a:t>
              </a:r>
            </a:p>
          </p:txBody>
        </p:sp>
      </p:grpSp>
    </p:spTree>
    <p:extLst>
      <p:ext uri="{BB962C8B-B14F-4D97-AF65-F5344CB8AC3E}">
        <p14:creationId xmlns:p14="http://schemas.microsoft.com/office/powerpoint/2010/main" val="429086965"/>
      </p:ext>
    </p:extLst>
  </p:cSld>
  <p:clrMapOvr>
    <a:masterClrMapping/>
  </p:clrMapOvr>
  <mc:AlternateContent xmlns:mc="http://schemas.openxmlformats.org/markup-compatibility/2006" xmlns:p14="http://schemas.microsoft.com/office/powerpoint/2010/main">
    <mc:Choice Requires="p14">
      <p:transition spd="slow" p14:dur="2000" advTm="15"/>
    </mc:Choice>
    <mc:Fallback xmlns="">
      <p:transition spd="slow" advTm="1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LLMs for PET Report Summarization </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7BED7EF-5BB4-F98B-A5BE-8C06937ECFC3}"/>
              </a:ext>
            </a:extLst>
          </p:cNvPr>
          <p:cNvSpPr>
            <a:spLocks noGrp="1"/>
          </p:cNvSpPr>
          <p:nvPr>
            <p:ph sz="quarter" idx="13"/>
          </p:nvPr>
        </p:nvSpPr>
        <p:spPr>
          <a:xfrm>
            <a:off x="573844" y="1493520"/>
            <a:ext cx="10668001" cy="4951715"/>
          </a:xfrm>
        </p:spPr>
        <p:txBody>
          <a:bodyPr>
            <a:normAutofit/>
          </a:bodyPr>
          <a:lstStyle/>
          <a:p>
            <a:r>
              <a:rPr lang="en-US" sz="2800" dirty="0"/>
              <a:t>The SOTA </a:t>
            </a:r>
            <a:r>
              <a:rPr lang="en-US" sz="2800" b="1" dirty="0"/>
              <a:t>encoder-decoder LLMs </a:t>
            </a:r>
            <a:r>
              <a:rPr lang="en-US" sz="2800" dirty="0"/>
              <a:t>perform significantly better than </a:t>
            </a:r>
            <a:r>
              <a:rPr lang="en-US" sz="2800" b="1" dirty="0"/>
              <a:t>decoder-only LLMs</a:t>
            </a:r>
          </a:p>
          <a:p>
            <a:endParaRPr lang="en-US" sz="2800" b="1" dirty="0"/>
          </a:p>
          <a:p>
            <a:endParaRPr lang="en-US" sz="2800" b="1" dirty="0"/>
          </a:p>
          <a:p>
            <a:pPr marL="0" indent="0">
              <a:buNone/>
            </a:pPr>
            <a:endParaRPr lang="en-US" sz="2800" dirty="0"/>
          </a:p>
          <a:p>
            <a:pPr marL="0" indent="0">
              <a:buNone/>
            </a:pPr>
            <a:endParaRPr lang="en-US" sz="1000" dirty="0"/>
          </a:p>
          <a:p>
            <a:r>
              <a:rPr lang="en-US" sz="2800" b="1" dirty="0"/>
              <a:t>PEGASUS</a:t>
            </a:r>
            <a:r>
              <a:rPr lang="en-US" sz="2800" baseline="30000" dirty="0">
                <a:latin typeface="Century Gothic" panose="020B0502020202020204" pitchFamily="34" charset="0"/>
                <a:ea typeface="Open Sans" panose="020B0606030504020204" pitchFamily="34" charset="0"/>
                <a:cs typeface="Open Sans" panose="020B0606030504020204" pitchFamily="34" charset="0"/>
              </a:rPr>
              <a:t> </a:t>
            </a:r>
            <a:endParaRPr lang="en-US" sz="2800" b="1" dirty="0"/>
          </a:p>
          <a:p>
            <a:pPr lvl="1"/>
            <a:r>
              <a:rPr lang="en-US" sz="2400" dirty="0"/>
              <a:t>Encoder-decoder LLM</a:t>
            </a:r>
          </a:p>
          <a:p>
            <a:pPr lvl="1"/>
            <a:r>
              <a:rPr lang="en-US" sz="2400" dirty="0"/>
              <a:t>Full fine-tuning </a:t>
            </a:r>
          </a:p>
          <a:p>
            <a:pPr lvl="1"/>
            <a:r>
              <a:rPr lang="en-US" sz="2400" dirty="0"/>
              <a:t>Achieve the highest scores across automatic evaluation metrics</a:t>
            </a:r>
          </a:p>
          <a:p>
            <a:endParaRPr lang="en-US" sz="2400" dirty="0"/>
          </a:p>
          <a:p>
            <a:endParaRPr lang="en-US" sz="2800" dirty="0"/>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pSp>
        <p:nvGrpSpPr>
          <p:cNvPr id="17" name="Group 16">
            <a:extLst>
              <a:ext uri="{FF2B5EF4-FFF2-40B4-BE49-F238E27FC236}">
                <a16:creationId xmlns:a16="http://schemas.microsoft.com/office/drawing/2014/main" id="{F14E3838-EE07-91F3-D752-FEA0670BBFC5}"/>
              </a:ext>
            </a:extLst>
          </p:cNvPr>
          <p:cNvGrpSpPr/>
          <p:nvPr/>
        </p:nvGrpSpPr>
        <p:grpSpPr>
          <a:xfrm>
            <a:off x="3394155" y="2437396"/>
            <a:ext cx="5403691" cy="1636561"/>
            <a:chOff x="2608880" y="2482714"/>
            <a:chExt cx="5403691" cy="1636561"/>
          </a:xfrm>
        </p:grpSpPr>
        <p:grpSp>
          <p:nvGrpSpPr>
            <p:cNvPr id="2" name="Group 1">
              <a:extLst>
                <a:ext uri="{FF2B5EF4-FFF2-40B4-BE49-F238E27FC236}">
                  <a16:creationId xmlns:a16="http://schemas.microsoft.com/office/drawing/2014/main" id="{715DA2C4-3794-602F-0D57-19F24D8B1FD2}"/>
                </a:ext>
              </a:extLst>
            </p:cNvPr>
            <p:cNvGrpSpPr/>
            <p:nvPr/>
          </p:nvGrpSpPr>
          <p:grpSpPr>
            <a:xfrm>
              <a:off x="2788723" y="2482714"/>
              <a:ext cx="2114581" cy="1258539"/>
              <a:chOff x="9317421" y="1572759"/>
              <a:chExt cx="2383520" cy="1455371"/>
            </a:xfrm>
            <a:solidFill>
              <a:schemeClr val="accent5">
                <a:lumMod val="20000"/>
                <a:lumOff val="80000"/>
              </a:schemeClr>
            </a:solidFill>
          </p:grpSpPr>
          <p:sp>
            <p:nvSpPr>
              <p:cNvPr id="4" name="Rectangle: Rounded Corners 3">
                <a:extLst>
                  <a:ext uri="{FF2B5EF4-FFF2-40B4-BE49-F238E27FC236}">
                    <a16:creationId xmlns:a16="http://schemas.microsoft.com/office/drawing/2014/main" id="{3019BEA0-FA51-74A7-4A65-B52ECF999982}"/>
                  </a:ext>
                </a:extLst>
              </p:cNvPr>
              <p:cNvSpPr/>
              <p:nvPr/>
            </p:nvSpPr>
            <p:spPr>
              <a:xfrm>
                <a:off x="9317421" y="1572759"/>
                <a:ext cx="2383520" cy="1455371"/>
              </a:xfrm>
              <a:prstGeom prst="round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1FFB2C0-F798-F250-3D59-08F8CC084DE8}"/>
                  </a:ext>
                </a:extLst>
              </p:cNvPr>
              <p:cNvPicPr>
                <a:picLocks noChangeAspect="1"/>
              </p:cNvPicPr>
              <p:nvPr/>
            </p:nvPicPr>
            <p:blipFill rotWithShape="1">
              <a:blip r:embed="rId6"/>
              <a:srcRect t="1" r="4123" b="3529"/>
              <a:stretch/>
            </p:blipFill>
            <p:spPr>
              <a:xfrm>
                <a:off x="9394282" y="1674748"/>
                <a:ext cx="2229799" cy="1251392"/>
              </a:xfrm>
              <a:prstGeom prst="rect">
                <a:avLst/>
              </a:prstGeom>
              <a:grpFill/>
            </p:spPr>
          </p:pic>
        </p:grpSp>
        <p:grpSp>
          <p:nvGrpSpPr>
            <p:cNvPr id="8" name="Group 7">
              <a:extLst>
                <a:ext uri="{FF2B5EF4-FFF2-40B4-BE49-F238E27FC236}">
                  <a16:creationId xmlns:a16="http://schemas.microsoft.com/office/drawing/2014/main" id="{6CBE6D64-7FFD-962F-8B65-BC475FD64792}"/>
                </a:ext>
              </a:extLst>
            </p:cNvPr>
            <p:cNvGrpSpPr/>
            <p:nvPr/>
          </p:nvGrpSpPr>
          <p:grpSpPr>
            <a:xfrm>
              <a:off x="6138564" y="2482714"/>
              <a:ext cx="1133581" cy="1258539"/>
              <a:chOff x="8411481" y="3707606"/>
              <a:chExt cx="1358900" cy="1480702"/>
            </a:xfrm>
          </p:grpSpPr>
          <p:sp>
            <p:nvSpPr>
              <p:cNvPr id="9" name="Rectangle: Rounded Corners 8">
                <a:extLst>
                  <a:ext uri="{FF2B5EF4-FFF2-40B4-BE49-F238E27FC236}">
                    <a16:creationId xmlns:a16="http://schemas.microsoft.com/office/drawing/2014/main" id="{CC9B8BFE-8F54-368A-599C-899A47DA7EA3}"/>
                  </a:ext>
                </a:extLst>
              </p:cNvPr>
              <p:cNvSpPr/>
              <p:nvPr/>
            </p:nvSpPr>
            <p:spPr>
              <a:xfrm>
                <a:off x="8411481" y="3707606"/>
                <a:ext cx="1358900" cy="1480702"/>
              </a:xfrm>
              <a:prstGeom prst="round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92C9A7C9-BF5C-009D-780E-8E383C9B82C4}"/>
                  </a:ext>
                </a:extLst>
              </p:cNvPr>
              <p:cNvPicPr>
                <a:picLocks noChangeAspect="1"/>
              </p:cNvPicPr>
              <p:nvPr/>
            </p:nvPicPr>
            <p:blipFill rotWithShape="1">
              <a:blip r:embed="rId7"/>
              <a:srcRect r="11667" b="2593"/>
              <a:stretch/>
            </p:blipFill>
            <p:spPr>
              <a:xfrm>
                <a:off x="8636801" y="3725897"/>
                <a:ext cx="908261" cy="1444120"/>
              </a:xfrm>
              <a:prstGeom prst="rect">
                <a:avLst/>
              </a:prstGeom>
            </p:spPr>
          </p:pic>
        </p:grpSp>
        <p:sp>
          <p:nvSpPr>
            <p:cNvPr id="14" name="TextBox 13">
              <a:extLst>
                <a:ext uri="{FF2B5EF4-FFF2-40B4-BE49-F238E27FC236}">
                  <a16:creationId xmlns:a16="http://schemas.microsoft.com/office/drawing/2014/main" id="{0AC22AA5-C9B2-A84A-B32B-7E9C86930783}"/>
                </a:ext>
              </a:extLst>
            </p:cNvPr>
            <p:cNvSpPr txBox="1"/>
            <p:nvPr/>
          </p:nvSpPr>
          <p:spPr>
            <a:xfrm>
              <a:off x="5285531" y="2735035"/>
              <a:ext cx="465192" cy="769441"/>
            </a:xfrm>
            <a:prstGeom prst="rect">
              <a:avLst/>
            </a:prstGeom>
            <a:noFill/>
          </p:spPr>
          <p:txBody>
            <a:bodyPr wrap="none" rtlCol="0">
              <a:spAutoFit/>
            </a:bodyPr>
            <a:lstStyle/>
            <a:p>
              <a:r>
                <a:rPr lang="en-US" sz="4400" b="1" dirty="0"/>
                <a:t>&gt;</a:t>
              </a:r>
            </a:p>
          </p:txBody>
        </p:sp>
        <p:sp>
          <p:nvSpPr>
            <p:cNvPr id="15" name="TextBox 14">
              <a:extLst>
                <a:ext uri="{FF2B5EF4-FFF2-40B4-BE49-F238E27FC236}">
                  <a16:creationId xmlns:a16="http://schemas.microsoft.com/office/drawing/2014/main" id="{75F2F862-9782-3243-0251-F017FC293E2B}"/>
                </a:ext>
              </a:extLst>
            </p:cNvPr>
            <p:cNvSpPr txBox="1"/>
            <p:nvPr/>
          </p:nvSpPr>
          <p:spPr>
            <a:xfrm>
              <a:off x="2608880" y="3749943"/>
              <a:ext cx="2474267" cy="369332"/>
            </a:xfrm>
            <a:prstGeom prst="rect">
              <a:avLst/>
            </a:prstGeom>
            <a:noFill/>
          </p:spPr>
          <p:txBody>
            <a:bodyPr wrap="none" rtlCol="0">
              <a:spAutoFit/>
            </a:bodyPr>
            <a:lstStyle/>
            <a:p>
              <a:r>
                <a:rPr lang="en-US" dirty="0"/>
                <a:t>e.g., BART, PEGASUS, T5 </a:t>
              </a:r>
            </a:p>
          </p:txBody>
        </p:sp>
        <p:sp>
          <p:nvSpPr>
            <p:cNvPr id="16" name="TextBox 15">
              <a:extLst>
                <a:ext uri="{FF2B5EF4-FFF2-40B4-BE49-F238E27FC236}">
                  <a16:creationId xmlns:a16="http://schemas.microsoft.com/office/drawing/2014/main" id="{511C7E6C-856D-0300-5D1F-DA0CDD1DAC1B}"/>
                </a:ext>
              </a:extLst>
            </p:cNvPr>
            <p:cNvSpPr txBox="1"/>
            <p:nvPr/>
          </p:nvSpPr>
          <p:spPr>
            <a:xfrm>
              <a:off x="5398137" y="3733479"/>
              <a:ext cx="2614434" cy="369332"/>
            </a:xfrm>
            <a:prstGeom prst="rect">
              <a:avLst/>
            </a:prstGeom>
            <a:noFill/>
          </p:spPr>
          <p:txBody>
            <a:bodyPr wrap="none" rtlCol="0">
              <a:spAutoFit/>
            </a:bodyPr>
            <a:lstStyle/>
            <a:p>
              <a:r>
                <a:rPr lang="en-US" dirty="0"/>
                <a:t>e.g., GPT2, LLaMA, Alpaca</a:t>
              </a:r>
            </a:p>
          </p:txBody>
        </p:sp>
      </p:grpSp>
    </p:spTree>
    <p:extLst>
      <p:ext uri="{BB962C8B-B14F-4D97-AF65-F5344CB8AC3E}">
        <p14:creationId xmlns:p14="http://schemas.microsoft.com/office/powerpoint/2010/main" val="1681947264"/>
      </p:ext>
    </p:extLst>
  </p:cSld>
  <p:clrMapOvr>
    <a:masterClrMapping/>
  </p:clrMapOvr>
  <mc:AlternateContent xmlns:mc="http://schemas.openxmlformats.org/markup-compatibility/2006" xmlns:p14="http://schemas.microsoft.com/office/powerpoint/2010/main">
    <mc:Choice Requires="p14">
      <p:transition spd="slow" p14:dur="2000" advTm="190"/>
    </mc:Choice>
    <mc:Fallback xmlns="">
      <p:transition spd="slow" advTm="19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Personalized Impression Generation</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7BED7EF-5BB4-F98B-A5BE-8C06937ECFC3}"/>
              </a:ext>
            </a:extLst>
          </p:cNvPr>
          <p:cNvSpPr>
            <a:spLocks noGrp="1"/>
          </p:cNvSpPr>
          <p:nvPr>
            <p:ph sz="quarter" idx="13"/>
          </p:nvPr>
        </p:nvSpPr>
        <p:spPr>
          <a:xfrm>
            <a:off x="573844" y="1493520"/>
            <a:ext cx="10668001" cy="693945"/>
          </a:xfrm>
        </p:spPr>
        <p:txBody>
          <a:bodyPr>
            <a:normAutofit/>
          </a:bodyPr>
          <a:lstStyle/>
          <a:p>
            <a:r>
              <a:rPr lang="en-US" sz="2800" dirty="0"/>
              <a:t>An extra </a:t>
            </a:r>
            <a:r>
              <a:rPr lang="en-US" sz="2800" b="1" dirty="0"/>
              <a:t>tag</a:t>
            </a:r>
            <a:r>
              <a:rPr lang="en-US" sz="2800" dirty="0"/>
              <a:t> token encodes reading physician’s identity </a:t>
            </a:r>
          </a:p>
          <a:p>
            <a:endParaRPr lang="en-US" sz="2800" b="1" dirty="0"/>
          </a:p>
          <a:p>
            <a:endParaRPr lang="en-US" sz="2800" b="1" dirty="0"/>
          </a:p>
          <a:p>
            <a:pPr marL="0" indent="0">
              <a:buNone/>
            </a:pPr>
            <a:endParaRPr lang="en-US" sz="2800" dirty="0"/>
          </a:p>
          <a:p>
            <a:endParaRPr lang="en-US" sz="2800" dirty="0"/>
          </a:p>
          <a:p>
            <a:endParaRPr lang="en-US" sz="2800" dirty="0"/>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pSp>
        <p:nvGrpSpPr>
          <p:cNvPr id="20" name="Group 19">
            <a:extLst>
              <a:ext uri="{FF2B5EF4-FFF2-40B4-BE49-F238E27FC236}">
                <a16:creationId xmlns:a16="http://schemas.microsoft.com/office/drawing/2014/main" id="{9995855A-18B1-1B1F-1474-502DE15BCA31}"/>
              </a:ext>
            </a:extLst>
          </p:cNvPr>
          <p:cNvGrpSpPr/>
          <p:nvPr/>
        </p:nvGrpSpPr>
        <p:grpSpPr>
          <a:xfrm>
            <a:off x="463984" y="2185333"/>
            <a:ext cx="6709981" cy="4021312"/>
            <a:chOff x="3473702" y="1375716"/>
            <a:chExt cx="6709981" cy="4129474"/>
          </a:xfrm>
        </p:grpSpPr>
        <p:sp>
          <p:nvSpPr>
            <p:cNvPr id="21" name="TextBox 20">
              <a:extLst>
                <a:ext uri="{FF2B5EF4-FFF2-40B4-BE49-F238E27FC236}">
                  <a16:creationId xmlns:a16="http://schemas.microsoft.com/office/drawing/2014/main" id="{988888B3-70D1-EE53-75F6-5CA185CA443B}"/>
                </a:ext>
              </a:extLst>
            </p:cNvPr>
            <p:cNvSpPr txBox="1"/>
            <p:nvPr/>
          </p:nvSpPr>
          <p:spPr>
            <a:xfrm>
              <a:off x="3473702" y="1396477"/>
              <a:ext cx="6709981" cy="4108713"/>
            </a:xfrm>
            <a:prstGeom prst="rect">
              <a:avLst/>
            </a:prstGeom>
            <a:noFill/>
          </p:spPr>
          <p:txBody>
            <a:bodyPr wrap="square">
              <a:spAutoFit/>
            </a:bodyPr>
            <a:lstStyle/>
            <a:p>
              <a:r>
                <a:rPr lang="en-US" sz="1600" b="1" dirty="0">
                  <a:latin typeface="Century" panose="02040604050505020304" pitchFamily="18" charset="0"/>
                  <a:cs typeface="Times New Roman" panose="02020603050405020304" pitchFamily="18" charset="0"/>
                </a:rPr>
                <a:t>Description</a:t>
              </a:r>
              <a:r>
                <a:rPr lang="en-US" sz="1500" dirty="0">
                  <a:latin typeface="Century" panose="02040604050505020304" pitchFamily="18" charset="0"/>
                  <a:cs typeface="Times New Roman" panose="02020603050405020304" pitchFamily="18" charset="0"/>
                </a:rPr>
                <a:t>: PET CT SKULL BASE TO THIGH.</a:t>
              </a:r>
              <a:endParaRPr lang="en-US" sz="300" dirty="0">
                <a:latin typeface="Century" panose="02040604050505020304" pitchFamily="18" charset="0"/>
                <a:cs typeface="Times New Roman" panose="02020603050405020304" pitchFamily="18" charset="0"/>
              </a:endParaRPr>
            </a:p>
            <a:p>
              <a:r>
                <a:rPr lang="en-US" sz="1600" b="1" dirty="0">
                  <a:latin typeface="Century" panose="02040604050505020304" pitchFamily="18" charset="0"/>
                  <a:cs typeface="Times New Roman" panose="02020603050405020304" pitchFamily="18" charset="0"/>
                </a:rPr>
                <a:t>Radiologist</a:t>
              </a:r>
              <a:r>
                <a:rPr lang="en-US" sz="1500" dirty="0">
                  <a:latin typeface="Century" panose="02040604050505020304" pitchFamily="18" charset="0"/>
                  <a:cs typeface="Times New Roman" panose="02020603050405020304" pitchFamily="18" charset="0"/>
                </a:rPr>
                <a:t>: </a:t>
              </a:r>
              <a:r>
                <a:rPr lang="en-US" sz="2000" dirty="0">
                  <a:highlight>
                    <a:srgbClr val="F4CE0F"/>
                  </a:highlight>
                  <a:latin typeface="Century" panose="02040604050505020304" pitchFamily="18" charset="0"/>
                  <a:cs typeface="Times New Roman" panose="02020603050405020304" pitchFamily="18" charset="0"/>
                </a:rPr>
                <a:t>James</a:t>
              </a:r>
            </a:p>
            <a:p>
              <a:endParaRPr lang="en-US" sz="200" dirty="0">
                <a:latin typeface="Century" panose="02040604050505020304" pitchFamily="18" charset="0"/>
                <a:cs typeface="Times New Roman" panose="02020603050405020304" pitchFamily="18" charset="0"/>
              </a:endParaRPr>
            </a:p>
            <a:p>
              <a:r>
                <a:rPr lang="en-US" sz="1600" b="1" dirty="0">
                  <a:latin typeface="Century" panose="02040604050505020304" pitchFamily="18" charset="0"/>
                  <a:cs typeface="Times New Roman" panose="02020603050405020304" pitchFamily="18" charset="0"/>
                </a:rPr>
                <a:t>Findings</a:t>
              </a:r>
              <a:r>
                <a:rPr lang="en-US" sz="1500" dirty="0">
                  <a:latin typeface="Century" panose="02040604050505020304" pitchFamily="18" charset="0"/>
                  <a:cs typeface="Times New Roman" panose="02020603050405020304" pitchFamily="18" charset="0"/>
                </a:rPr>
                <a:t>:</a:t>
              </a:r>
            </a:p>
            <a:p>
              <a:r>
                <a:rPr lang="en-US" sz="1500" dirty="0">
                  <a:latin typeface="Century" panose="02040604050505020304" pitchFamily="18" charset="0"/>
                  <a:cs typeface="Times New Roman" panose="02020603050405020304" pitchFamily="18" charset="0"/>
                </a:rPr>
                <a:t>Physiologic background liver standardized uptake value (SUV mean and SUV max) reported for comparison between PET studies: (…) </a:t>
              </a:r>
            </a:p>
            <a:p>
              <a:r>
                <a:rPr lang="en-US" sz="1500" dirty="0">
                  <a:latin typeface="Century" panose="02040604050505020304" pitchFamily="18" charset="0"/>
                  <a:cs typeface="Times New Roman" panose="02020603050405020304" pitchFamily="18" charset="0"/>
                </a:rPr>
                <a:t>Head/neck lymph nodes: No suspicious head/neck lymph nodes.</a:t>
              </a:r>
            </a:p>
            <a:p>
              <a:r>
                <a:rPr lang="en-US" sz="1500" dirty="0">
                  <a:latin typeface="Century" panose="02040604050505020304" pitchFamily="18" charset="0"/>
                  <a:cs typeface="Times New Roman" panose="02020603050405020304" pitchFamily="18" charset="0"/>
                </a:rPr>
                <a:t>Lungs: Avid right upper lobe mass (…) </a:t>
              </a:r>
            </a:p>
            <a:p>
              <a:r>
                <a:rPr lang="en-US" sz="1500" dirty="0">
                  <a:latin typeface="Century" panose="02040604050505020304" pitchFamily="18" charset="0"/>
                  <a:cs typeface="Times New Roman" panose="02020603050405020304" pitchFamily="18" charset="0"/>
                </a:rPr>
                <a:t>Pleura/pericardium: No pleural or pericardial effusion. (…) </a:t>
              </a:r>
            </a:p>
            <a:p>
              <a:r>
                <a:rPr lang="en-US" sz="1500" dirty="0">
                  <a:latin typeface="Century" panose="02040604050505020304" pitchFamily="18" charset="0"/>
                  <a:cs typeface="Times New Roman" panose="02020603050405020304" pitchFamily="18" charset="0"/>
                </a:rPr>
                <a:t>Hepatobiliary: No abnormal uptake. Prior liver transplant. (…) </a:t>
              </a:r>
            </a:p>
            <a:p>
              <a:r>
                <a:rPr lang="en-US" sz="1500" dirty="0">
                  <a:latin typeface="Century" panose="02040604050505020304" pitchFamily="18" charset="0"/>
                  <a:cs typeface="Times New Roman" panose="02020603050405020304" pitchFamily="18" charset="0"/>
                </a:rPr>
                <a:t>Pelvic organs: No abnormal uptake. </a:t>
              </a:r>
            </a:p>
            <a:p>
              <a:r>
                <a:rPr lang="en-US" sz="1500" dirty="0">
                  <a:latin typeface="Century" panose="02040604050505020304" pitchFamily="18" charset="0"/>
                  <a:cs typeface="Times New Roman" panose="02020603050405020304" pitchFamily="18" charset="0"/>
                </a:rPr>
                <a:t>Abdominopelvic lymph nodes: No suspicious abdominopelvic lymph nodes.</a:t>
              </a:r>
            </a:p>
            <a:p>
              <a:r>
                <a:rPr lang="en-US" sz="1500" dirty="0">
                  <a:latin typeface="Century" panose="02040604050505020304" pitchFamily="18" charset="0"/>
                  <a:cs typeface="Times New Roman" panose="02020603050405020304" pitchFamily="18" charset="0"/>
                </a:rPr>
                <a:t>Musculoskeletal/soft tissues/skin: No suspicious osseous lesions. (…) </a:t>
              </a:r>
            </a:p>
            <a:p>
              <a:r>
                <a:rPr lang="en-US" sz="1500" dirty="0">
                  <a:latin typeface="Century" panose="02040604050505020304" pitchFamily="18" charset="0"/>
                  <a:cs typeface="Times New Roman" panose="02020603050405020304" pitchFamily="18" charset="0"/>
                </a:rPr>
                <a:t>Other: Aortoiliac atherosclerotic vascular calcifications. (…) </a:t>
              </a:r>
              <a:endParaRPr lang="en-US" sz="300" dirty="0">
                <a:latin typeface="Century" panose="02040604050505020304" pitchFamily="18" charset="0"/>
                <a:cs typeface="Times New Roman" panose="02020603050405020304" pitchFamily="18" charset="0"/>
              </a:endParaRPr>
            </a:p>
            <a:p>
              <a:r>
                <a:rPr lang="en-US" sz="1600" b="1" dirty="0">
                  <a:latin typeface="Century" panose="02040604050505020304" pitchFamily="18" charset="0"/>
                  <a:cs typeface="Times New Roman" panose="02020603050405020304" pitchFamily="18" charset="0"/>
                </a:rPr>
                <a:t>Indication</a:t>
              </a:r>
              <a:r>
                <a:rPr lang="en-US" sz="1500" dirty="0">
                  <a:latin typeface="Century" panose="02040604050505020304" pitchFamily="18" charset="0"/>
                  <a:cs typeface="Times New Roman" panose="02020603050405020304" pitchFamily="18" charset="0"/>
                </a:rPr>
                <a:t>: </a:t>
              </a:r>
            </a:p>
            <a:p>
              <a:r>
                <a:rPr lang="en-US" sz="1500" dirty="0">
                  <a:latin typeface="Century" panose="02040604050505020304" pitchFamily="18" charset="0"/>
                  <a:cs typeface="Times New Roman" panose="02020603050405020304" pitchFamily="18" charset="0"/>
                </a:rPr>
                <a:t>[AGE] year old [SEX] with new diagnosis of right upper lobe nodule biopsy. (…) </a:t>
              </a:r>
            </a:p>
          </p:txBody>
        </p:sp>
        <p:sp>
          <p:nvSpPr>
            <p:cNvPr id="22" name="Rectangle 21">
              <a:extLst>
                <a:ext uri="{FF2B5EF4-FFF2-40B4-BE49-F238E27FC236}">
                  <a16:creationId xmlns:a16="http://schemas.microsoft.com/office/drawing/2014/main" id="{F5FAE659-5601-82A8-EFCD-303BB4CA0E6B}"/>
                </a:ext>
              </a:extLst>
            </p:cNvPr>
            <p:cNvSpPr/>
            <p:nvPr/>
          </p:nvSpPr>
          <p:spPr>
            <a:xfrm>
              <a:off x="3473702" y="1375716"/>
              <a:ext cx="6619197" cy="4090841"/>
            </a:xfrm>
            <a:prstGeom prst="rect">
              <a:avLst/>
            </a:prstGeom>
            <a:noFill/>
            <a:ln>
              <a:solidFill>
                <a:srgbClr val="00058B"/>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FE17C49-2D94-73CB-6A32-0F4BADE11BDC}"/>
              </a:ext>
            </a:extLst>
          </p:cNvPr>
          <p:cNvGrpSpPr/>
          <p:nvPr/>
        </p:nvGrpSpPr>
        <p:grpSpPr>
          <a:xfrm>
            <a:off x="8023021" y="2370338"/>
            <a:ext cx="3932289" cy="2820145"/>
            <a:chOff x="8193179" y="2497338"/>
            <a:chExt cx="3932289" cy="2820145"/>
          </a:xfrm>
        </p:grpSpPr>
        <p:sp>
          <p:nvSpPr>
            <p:cNvPr id="24" name="Rectangle 23">
              <a:extLst>
                <a:ext uri="{FF2B5EF4-FFF2-40B4-BE49-F238E27FC236}">
                  <a16:creationId xmlns:a16="http://schemas.microsoft.com/office/drawing/2014/main" id="{F960994F-6A89-B7FC-AD5B-EFB9FA1BF313}"/>
                </a:ext>
              </a:extLst>
            </p:cNvPr>
            <p:cNvSpPr/>
            <p:nvPr/>
          </p:nvSpPr>
          <p:spPr>
            <a:xfrm>
              <a:off x="8442591" y="2945385"/>
              <a:ext cx="3433466" cy="2372098"/>
            </a:xfrm>
            <a:prstGeom prst="rect">
              <a:avLst/>
            </a:prstGeom>
            <a:noFill/>
            <a:ln>
              <a:solidFill>
                <a:srgbClr val="00058B"/>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990E56E-AED0-B70A-3757-C611AAFC118D}"/>
                </a:ext>
              </a:extLst>
            </p:cNvPr>
            <p:cNvSpPr txBox="1"/>
            <p:nvPr/>
          </p:nvSpPr>
          <p:spPr>
            <a:xfrm>
              <a:off x="8193179" y="2497338"/>
              <a:ext cx="3932289" cy="369332"/>
            </a:xfrm>
            <a:prstGeom prst="rect">
              <a:avLst/>
            </a:prstGeom>
            <a:noFill/>
          </p:spPr>
          <p:txBody>
            <a:bodyPr wrap="square">
              <a:spAutoFit/>
            </a:bodyPr>
            <a:lstStyle/>
            <a:p>
              <a:pPr algn="ctr"/>
              <a:r>
                <a:rPr lang="en-US" b="1" dirty="0">
                  <a:latin typeface="Century" panose="02040604050505020304" pitchFamily="18" charset="0"/>
                  <a:cs typeface="Times New Roman" panose="02020603050405020304" pitchFamily="18" charset="0"/>
                </a:rPr>
                <a:t>LLM Impression in </a:t>
              </a:r>
              <a:r>
                <a:rPr lang="en-US" b="1" dirty="0">
                  <a:highlight>
                    <a:srgbClr val="F4CE0F"/>
                  </a:highlight>
                  <a:latin typeface="Century" panose="02040604050505020304" pitchFamily="18" charset="0"/>
                  <a:cs typeface="Times New Roman" panose="02020603050405020304" pitchFamily="18" charset="0"/>
                </a:rPr>
                <a:t>James</a:t>
              </a:r>
              <a:r>
                <a:rPr lang="en-US" b="1" dirty="0">
                  <a:latin typeface="Century" panose="02040604050505020304" pitchFamily="18" charset="0"/>
                  <a:cs typeface="Times New Roman" panose="02020603050405020304" pitchFamily="18" charset="0"/>
                </a:rPr>
                <a:t>’s style</a:t>
              </a:r>
              <a:endParaRPr lang="en-US" dirty="0">
                <a:latin typeface="Century" panose="020406040505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16A8F1D-F4F0-31EF-E1B4-926F9D0960E7}"/>
                </a:ext>
              </a:extLst>
            </p:cNvPr>
            <p:cNvSpPr txBox="1"/>
            <p:nvPr/>
          </p:nvSpPr>
          <p:spPr>
            <a:xfrm>
              <a:off x="8442591" y="3050478"/>
              <a:ext cx="3433466" cy="2164695"/>
            </a:xfrm>
            <a:prstGeom prst="rect">
              <a:avLst/>
            </a:prstGeom>
            <a:noFill/>
          </p:spPr>
          <p:txBody>
            <a:bodyPr wrap="square">
              <a:spAutoFit/>
            </a:bodyPr>
            <a:lstStyle/>
            <a:p>
              <a:pPr marL="0" marR="0">
                <a:spcBef>
                  <a:spcPts val="0"/>
                </a:spcBef>
                <a:spcAft>
                  <a:spcPts val="800"/>
                </a:spcAft>
              </a:pPr>
              <a:r>
                <a:rPr lang="en-US" sz="1600" dirty="0">
                  <a:latin typeface="Century" panose="02040604050505020304" pitchFamily="18" charset="0"/>
                  <a:cs typeface="Times New Roman" panose="02020603050405020304" pitchFamily="18" charset="0"/>
                </a:rPr>
                <a:t>[1] FDG PET/CT demonstrates an intensely FDG avid right upper lobe mass consistent with biopsy-proven primary lung malignancy. </a:t>
              </a:r>
            </a:p>
            <a:p>
              <a:pPr marL="0" marR="0">
                <a:spcBef>
                  <a:spcPts val="0"/>
                </a:spcBef>
                <a:spcAft>
                  <a:spcPts val="800"/>
                </a:spcAft>
              </a:pPr>
              <a:r>
                <a:rPr lang="en-US" sz="1600" dirty="0">
                  <a:latin typeface="Century" panose="02040604050505020304" pitchFamily="18" charset="0"/>
                  <a:cs typeface="Times New Roman" panose="02020603050405020304" pitchFamily="18" charset="0"/>
                </a:rPr>
                <a:t>[2] No evidence of other sites of abnormal FDG uptake to suggest locoregional or distant metastatic disease.</a:t>
              </a:r>
            </a:p>
          </p:txBody>
        </p:sp>
      </p:grpSp>
      <p:grpSp>
        <p:nvGrpSpPr>
          <p:cNvPr id="27" name="Group 26">
            <a:extLst>
              <a:ext uri="{FF2B5EF4-FFF2-40B4-BE49-F238E27FC236}">
                <a16:creationId xmlns:a16="http://schemas.microsoft.com/office/drawing/2014/main" id="{3D05DAE4-3480-9F2E-443B-83EF1B00E1A8}"/>
              </a:ext>
            </a:extLst>
          </p:cNvPr>
          <p:cNvGrpSpPr/>
          <p:nvPr/>
        </p:nvGrpSpPr>
        <p:grpSpPr>
          <a:xfrm>
            <a:off x="7034341" y="3488236"/>
            <a:ext cx="1238092" cy="571500"/>
            <a:chOff x="7167923" y="3615236"/>
            <a:chExt cx="1238092" cy="571500"/>
          </a:xfrm>
        </p:grpSpPr>
        <p:cxnSp>
          <p:nvCxnSpPr>
            <p:cNvPr id="28" name="Straight Arrow Connector 27">
              <a:extLst>
                <a:ext uri="{FF2B5EF4-FFF2-40B4-BE49-F238E27FC236}">
                  <a16:creationId xmlns:a16="http://schemas.microsoft.com/office/drawing/2014/main" id="{B8CEFF97-0511-DB9F-71FA-FE2C6276C37E}"/>
                </a:ext>
              </a:extLst>
            </p:cNvPr>
            <p:cNvCxnSpPr>
              <a:cxnSpLocks/>
            </p:cNvCxnSpPr>
            <p:nvPr/>
          </p:nvCxnSpPr>
          <p:spPr>
            <a:xfrm>
              <a:off x="7319739" y="4152900"/>
              <a:ext cx="94796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9" name="Content Placeholder 5">
              <a:extLst>
                <a:ext uri="{FF2B5EF4-FFF2-40B4-BE49-F238E27FC236}">
                  <a16:creationId xmlns:a16="http://schemas.microsoft.com/office/drawing/2014/main" id="{F93A2BB7-F548-1E91-AC2E-616F1FA36B02}"/>
                </a:ext>
              </a:extLst>
            </p:cNvPr>
            <p:cNvSpPr txBox="1">
              <a:spLocks/>
            </p:cNvSpPr>
            <p:nvPr/>
          </p:nvSpPr>
          <p:spPr bwMode="auto">
            <a:xfrm>
              <a:off x="7167923" y="3615236"/>
              <a:ext cx="123809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455613" indent="-455613" algn="l" defTabSz="608013" rtl="0" fontAlgn="base">
                <a:spcBef>
                  <a:spcPts val="600"/>
                </a:spcBef>
                <a:spcAft>
                  <a:spcPct val="0"/>
                </a:spcAft>
                <a:buClr>
                  <a:srgbClr val="2D8440"/>
                </a:buClr>
                <a:buFont typeface="Wingdings" panose="05000000000000000000" pitchFamily="2" charset="2"/>
                <a:buChar char="§"/>
                <a:defRPr sz="36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1pPr>
              <a:lvl2pPr marL="989013" indent="-379413" algn="l" defTabSz="608013" rtl="0" fontAlgn="base">
                <a:spcBef>
                  <a:spcPts val="300"/>
                </a:spcBef>
                <a:spcAft>
                  <a:spcPct val="0"/>
                </a:spcAft>
                <a:buClr>
                  <a:srgbClr val="2D8440"/>
                </a:buClr>
                <a:buFont typeface="Courier New" panose="02070309020205020404" pitchFamily="49" charset="0"/>
                <a:buChar char="o"/>
                <a:defRPr sz="3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2pPr>
              <a:lvl3pPr marL="1522413" indent="-303213" algn="l" defTabSz="608013" rtl="0" fontAlgn="base">
                <a:spcBef>
                  <a:spcPts val="300"/>
                </a:spcBef>
                <a:spcAft>
                  <a:spcPct val="0"/>
                </a:spcAft>
                <a:buClr>
                  <a:srgbClr val="2D8440"/>
                </a:buClr>
                <a:buFont typeface="Wingdings" panose="05000000000000000000" pitchFamily="2" charset="2"/>
                <a:buChar char="§"/>
                <a:defRPr sz="30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3pPr>
              <a:lvl4pPr marL="2132013" indent="-303213" algn="l" defTabSz="608013" rtl="0" fontAlgn="base">
                <a:spcBef>
                  <a:spcPts val="0"/>
                </a:spcBef>
                <a:spcAft>
                  <a:spcPct val="0"/>
                </a:spcAft>
                <a:buClr>
                  <a:srgbClr val="2D8440"/>
                </a:buClr>
                <a:buFont typeface="Courier New" panose="02070309020205020404" pitchFamily="49" charset="0"/>
                <a:buChar char="o"/>
                <a:defRPr sz="28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4pPr>
              <a:lvl5pPr marL="2741613" indent="-303213" algn="l" defTabSz="608013" rtl="0" fontAlgn="base">
                <a:spcBef>
                  <a:spcPts val="0"/>
                </a:spcBef>
                <a:spcAft>
                  <a:spcPct val="0"/>
                </a:spcAft>
                <a:buClr>
                  <a:srgbClr val="2D8440"/>
                </a:buClr>
                <a:buFont typeface="Wingdings" panose="05000000000000000000" pitchFamily="2" charset="2"/>
                <a:buChar char="§"/>
                <a:defRPr sz="2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800" b="1" dirty="0">
                  <a:solidFill>
                    <a:schemeClr val="tx1"/>
                  </a:solidFill>
                </a:rPr>
                <a:t>PEGASUS</a:t>
              </a:r>
            </a:p>
          </p:txBody>
        </p:sp>
      </p:grpSp>
    </p:spTree>
    <p:extLst>
      <p:ext uri="{BB962C8B-B14F-4D97-AF65-F5344CB8AC3E}">
        <p14:creationId xmlns:p14="http://schemas.microsoft.com/office/powerpoint/2010/main" val="3220092816"/>
      </p:ext>
    </p:extLst>
  </p:cSld>
  <p:clrMapOvr>
    <a:masterClrMapping/>
  </p:clrMapOvr>
  <mc:AlternateContent xmlns:mc="http://schemas.openxmlformats.org/markup-compatibility/2006" xmlns:p14="http://schemas.microsoft.com/office/powerpoint/2010/main">
    <mc:Choice Requires="p14">
      <p:transition spd="slow" p14:dur="2000" advTm="4"/>
    </mc:Choice>
    <mc:Fallback xmlns="">
      <p:transition spd="slow" advTm="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Personalized Impression Generation</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7BED7EF-5BB4-F98B-A5BE-8C06937ECFC3}"/>
              </a:ext>
            </a:extLst>
          </p:cNvPr>
          <p:cNvSpPr>
            <a:spLocks noGrp="1"/>
          </p:cNvSpPr>
          <p:nvPr>
            <p:ph sz="quarter" idx="13"/>
          </p:nvPr>
        </p:nvSpPr>
        <p:spPr>
          <a:xfrm>
            <a:off x="573844" y="1493520"/>
            <a:ext cx="10668001" cy="693945"/>
          </a:xfrm>
        </p:spPr>
        <p:txBody>
          <a:bodyPr>
            <a:normAutofit/>
          </a:bodyPr>
          <a:lstStyle/>
          <a:p>
            <a:r>
              <a:rPr lang="en-US" sz="2800" dirty="0"/>
              <a:t>An extra </a:t>
            </a:r>
            <a:r>
              <a:rPr lang="en-US" sz="2800" b="1" dirty="0"/>
              <a:t>tag</a:t>
            </a:r>
            <a:r>
              <a:rPr lang="en-US" sz="2800" dirty="0"/>
              <a:t> token encodes reading physician’s identity </a:t>
            </a:r>
          </a:p>
          <a:p>
            <a:endParaRPr lang="en-US" sz="2800" b="1" dirty="0"/>
          </a:p>
          <a:p>
            <a:endParaRPr lang="en-US" sz="2800" b="1" dirty="0"/>
          </a:p>
          <a:p>
            <a:pPr marL="0" indent="0">
              <a:buNone/>
            </a:pPr>
            <a:endParaRPr lang="en-US" sz="2800" dirty="0"/>
          </a:p>
          <a:p>
            <a:endParaRPr lang="en-US" sz="2800" dirty="0"/>
          </a:p>
          <a:p>
            <a:endParaRPr lang="en-US" sz="2800" dirty="0"/>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pSp>
        <p:nvGrpSpPr>
          <p:cNvPr id="20" name="Group 19">
            <a:extLst>
              <a:ext uri="{FF2B5EF4-FFF2-40B4-BE49-F238E27FC236}">
                <a16:creationId xmlns:a16="http://schemas.microsoft.com/office/drawing/2014/main" id="{9995855A-18B1-1B1F-1474-502DE15BCA31}"/>
              </a:ext>
            </a:extLst>
          </p:cNvPr>
          <p:cNvGrpSpPr/>
          <p:nvPr/>
        </p:nvGrpSpPr>
        <p:grpSpPr>
          <a:xfrm>
            <a:off x="463984" y="2185333"/>
            <a:ext cx="6709981" cy="4021312"/>
            <a:chOff x="3473702" y="1375716"/>
            <a:chExt cx="6709981" cy="4129474"/>
          </a:xfrm>
        </p:grpSpPr>
        <p:sp>
          <p:nvSpPr>
            <p:cNvPr id="21" name="TextBox 20">
              <a:extLst>
                <a:ext uri="{FF2B5EF4-FFF2-40B4-BE49-F238E27FC236}">
                  <a16:creationId xmlns:a16="http://schemas.microsoft.com/office/drawing/2014/main" id="{988888B3-70D1-EE53-75F6-5CA185CA443B}"/>
                </a:ext>
              </a:extLst>
            </p:cNvPr>
            <p:cNvSpPr txBox="1"/>
            <p:nvPr/>
          </p:nvSpPr>
          <p:spPr>
            <a:xfrm>
              <a:off x="3473702" y="1396477"/>
              <a:ext cx="6709981" cy="4108713"/>
            </a:xfrm>
            <a:prstGeom prst="rect">
              <a:avLst/>
            </a:prstGeom>
            <a:noFill/>
          </p:spPr>
          <p:txBody>
            <a:bodyPr wrap="square">
              <a:spAutoFit/>
            </a:bodyPr>
            <a:lstStyle/>
            <a:p>
              <a:r>
                <a:rPr lang="en-US" sz="1600" b="1" dirty="0">
                  <a:latin typeface="Century" panose="02040604050505020304" pitchFamily="18" charset="0"/>
                  <a:cs typeface="Times New Roman" panose="02020603050405020304" pitchFamily="18" charset="0"/>
                </a:rPr>
                <a:t>Description</a:t>
              </a:r>
              <a:r>
                <a:rPr lang="en-US" sz="1500" dirty="0">
                  <a:latin typeface="Century" panose="02040604050505020304" pitchFamily="18" charset="0"/>
                  <a:cs typeface="Times New Roman" panose="02020603050405020304" pitchFamily="18" charset="0"/>
                </a:rPr>
                <a:t>: PET CT SKULL BASE TO THIGH.</a:t>
              </a:r>
              <a:endParaRPr lang="en-US" sz="300" dirty="0">
                <a:latin typeface="Century" panose="02040604050505020304" pitchFamily="18" charset="0"/>
                <a:cs typeface="Times New Roman" panose="02020603050405020304" pitchFamily="18" charset="0"/>
              </a:endParaRPr>
            </a:p>
            <a:p>
              <a:r>
                <a:rPr lang="en-US" sz="1600" b="1" dirty="0">
                  <a:latin typeface="Century" panose="02040604050505020304" pitchFamily="18" charset="0"/>
                  <a:cs typeface="Times New Roman" panose="02020603050405020304" pitchFamily="18" charset="0"/>
                </a:rPr>
                <a:t>Radiologist</a:t>
              </a:r>
              <a:r>
                <a:rPr lang="en-US" sz="1500" dirty="0">
                  <a:latin typeface="Century" panose="02040604050505020304" pitchFamily="18" charset="0"/>
                  <a:cs typeface="Times New Roman" panose="02020603050405020304" pitchFamily="18" charset="0"/>
                </a:rPr>
                <a:t>: </a:t>
              </a:r>
              <a:r>
                <a:rPr lang="en-US" sz="2000" dirty="0">
                  <a:highlight>
                    <a:srgbClr val="F4CE0F"/>
                  </a:highlight>
                  <a:latin typeface="Century" panose="02040604050505020304" pitchFamily="18" charset="0"/>
                  <a:cs typeface="Times New Roman" panose="02020603050405020304" pitchFamily="18" charset="0"/>
                </a:rPr>
                <a:t>Rachael</a:t>
              </a:r>
            </a:p>
            <a:p>
              <a:endParaRPr lang="en-US" sz="200" dirty="0">
                <a:latin typeface="Century" panose="02040604050505020304" pitchFamily="18" charset="0"/>
                <a:cs typeface="Times New Roman" panose="02020603050405020304" pitchFamily="18" charset="0"/>
              </a:endParaRPr>
            </a:p>
            <a:p>
              <a:r>
                <a:rPr lang="en-US" sz="1600" b="1" dirty="0">
                  <a:latin typeface="Century" panose="02040604050505020304" pitchFamily="18" charset="0"/>
                  <a:cs typeface="Times New Roman" panose="02020603050405020304" pitchFamily="18" charset="0"/>
                </a:rPr>
                <a:t>Findings</a:t>
              </a:r>
              <a:r>
                <a:rPr lang="en-US" sz="1500" dirty="0">
                  <a:latin typeface="Century" panose="02040604050505020304" pitchFamily="18" charset="0"/>
                  <a:cs typeface="Times New Roman" panose="02020603050405020304" pitchFamily="18" charset="0"/>
                </a:rPr>
                <a:t>:</a:t>
              </a:r>
            </a:p>
            <a:p>
              <a:r>
                <a:rPr lang="en-US" sz="1500" dirty="0">
                  <a:latin typeface="Century" panose="02040604050505020304" pitchFamily="18" charset="0"/>
                  <a:cs typeface="Times New Roman" panose="02020603050405020304" pitchFamily="18" charset="0"/>
                </a:rPr>
                <a:t>Physiologic background liver standardized uptake value (SUV mean and SUV max) reported for comparison between PET studies: (…) </a:t>
              </a:r>
            </a:p>
            <a:p>
              <a:r>
                <a:rPr lang="en-US" sz="1500" dirty="0">
                  <a:latin typeface="Century" panose="02040604050505020304" pitchFamily="18" charset="0"/>
                  <a:cs typeface="Times New Roman" panose="02020603050405020304" pitchFamily="18" charset="0"/>
                </a:rPr>
                <a:t>Head/neck lymph nodes: No suspicious head/neck lymph nodes.</a:t>
              </a:r>
            </a:p>
            <a:p>
              <a:r>
                <a:rPr lang="en-US" sz="1500" dirty="0">
                  <a:latin typeface="Century" panose="02040604050505020304" pitchFamily="18" charset="0"/>
                  <a:cs typeface="Times New Roman" panose="02020603050405020304" pitchFamily="18" charset="0"/>
                </a:rPr>
                <a:t>Lungs: Avid right upper lobe mass (…) </a:t>
              </a:r>
            </a:p>
            <a:p>
              <a:r>
                <a:rPr lang="en-US" sz="1500" dirty="0">
                  <a:latin typeface="Century" panose="02040604050505020304" pitchFamily="18" charset="0"/>
                  <a:cs typeface="Times New Roman" panose="02020603050405020304" pitchFamily="18" charset="0"/>
                </a:rPr>
                <a:t>Pleura/pericardium: No pleural or pericardial effusion. (…) </a:t>
              </a:r>
            </a:p>
            <a:p>
              <a:r>
                <a:rPr lang="en-US" sz="1500" dirty="0">
                  <a:latin typeface="Century" panose="02040604050505020304" pitchFamily="18" charset="0"/>
                  <a:cs typeface="Times New Roman" panose="02020603050405020304" pitchFamily="18" charset="0"/>
                </a:rPr>
                <a:t>Hepatobiliary: No abnormal uptake. Prior liver transplant. (…) </a:t>
              </a:r>
            </a:p>
            <a:p>
              <a:r>
                <a:rPr lang="en-US" sz="1500" dirty="0">
                  <a:latin typeface="Century" panose="02040604050505020304" pitchFamily="18" charset="0"/>
                  <a:cs typeface="Times New Roman" panose="02020603050405020304" pitchFamily="18" charset="0"/>
                </a:rPr>
                <a:t>Pelvic organs: No abnormal uptake. </a:t>
              </a:r>
            </a:p>
            <a:p>
              <a:r>
                <a:rPr lang="en-US" sz="1500" dirty="0">
                  <a:latin typeface="Century" panose="02040604050505020304" pitchFamily="18" charset="0"/>
                  <a:cs typeface="Times New Roman" panose="02020603050405020304" pitchFamily="18" charset="0"/>
                </a:rPr>
                <a:t>Abdominopelvic lymph nodes: No suspicious abdominopelvic lymph nodes.</a:t>
              </a:r>
            </a:p>
            <a:p>
              <a:r>
                <a:rPr lang="en-US" sz="1500" dirty="0">
                  <a:latin typeface="Century" panose="02040604050505020304" pitchFamily="18" charset="0"/>
                  <a:cs typeface="Times New Roman" panose="02020603050405020304" pitchFamily="18" charset="0"/>
                </a:rPr>
                <a:t>Musculoskeletal/soft tissues/skin: No suspicious osseous lesions. (…) </a:t>
              </a:r>
            </a:p>
            <a:p>
              <a:r>
                <a:rPr lang="en-US" sz="1500" dirty="0">
                  <a:latin typeface="Century" panose="02040604050505020304" pitchFamily="18" charset="0"/>
                  <a:cs typeface="Times New Roman" panose="02020603050405020304" pitchFamily="18" charset="0"/>
                </a:rPr>
                <a:t>Other: Aortoiliac atherosclerotic vascular calcifications. (…) </a:t>
              </a:r>
              <a:endParaRPr lang="en-US" sz="300" dirty="0">
                <a:latin typeface="Century" panose="02040604050505020304" pitchFamily="18" charset="0"/>
                <a:cs typeface="Times New Roman" panose="02020603050405020304" pitchFamily="18" charset="0"/>
              </a:endParaRPr>
            </a:p>
            <a:p>
              <a:r>
                <a:rPr lang="en-US" sz="1600" b="1" dirty="0">
                  <a:latin typeface="Century" panose="02040604050505020304" pitchFamily="18" charset="0"/>
                  <a:cs typeface="Times New Roman" panose="02020603050405020304" pitchFamily="18" charset="0"/>
                </a:rPr>
                <a:t>Indication</a:t>
              </a:r>
              <a:r>
                <a:rPr lang="en-US" sz="1500" dirty="0">
                  <a:latin typeface="Century" panose="02040604050505020304" pitchFamily="18" charset="0"/>
                  <a:cs typeface="Times New Roman" panose="02020603050405020304" pitchFamily="18" charset="0"/>
                </a:rPr>
                <a:t>: </a:t>
              </a:r>
            </a:p>
            <a:p>
              <a:r>
                <a:rPr lang="en-US" sz="1500" dirty="0">
                  <a:latin typeface="Century" panose="02040604050505020304" pitchFamily="18" charset="0"/>
                  <a:cs typeface="Times New Roman" panose="02020603050405020304" pitchFamily="18" charset="0"/>
                </a:rPr>
                <a:t>[AGE] year old [SEX] with new diagnosis of right upper lobe nodule biopsy. (…) </a:t>
              </a:r>
            </a:p>
          </p:txBody>
        </p:sp>
        <p:sp>
          <p:nvSpPr>
            <p:cNvPr id="22" name="Rectangle 21">
              <a:extLst>
                <a:ext uri="{FF2B5EF4-FFF2-40B4-BE49-F238E27FC236}">
                  <a16:creationId xmlns:a16="http://schemas.microsoft.com/office/drawing/2014/main" id="{F5FAE659-5601-82A8-EFCD-303BB4CA0E6B}"/>
                </a:ext>
              </a:extLst>
            </p:cNvPr>
            <p:cNvSpPr/>
            <p:nvPr/>
          </p:nvSpPr>
          <p:spPr>
            <a:xfrm>
              <a:off x="3473702" y="1375716"/>
              <a:ext cx="6619197" cy="4090841"/>
            </a:xfrm>
            <a:prstGeom prst="rect">
              <a:avLst/>
            </a:prstGeom>
            <a:noFill/>
            <a:ln>
              <a:solidFill>
                <a:srgbClr val="00058B"/>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FE17C49-2D94-73CB-6A32-0F4BADE11BDC}"/>
              </a:ext>
            </a:extLst>
          </p:cNvPr>
          <p:cNvGrpSpPr/>
          <p:nvPr/>
        </p:nvGrpSpPr>
        <p:grpSpPr>
          <a:xfrm>
            <a:off x="8023021" y="3001190"/>
            <a:ext cx="3932289" cy="1455535"/>
            <a:chOff x="8193179" y="2497338"/>
            <a:chExt cx="3932289" cy="1455535"/>
          </a:xfrm>
        </p:grpSpPr>
        <p:sp>
          <p:nvSpPr>
            <p:cNvPr id="24" name="Rectangle 23">
              <a:extLst>
                <a:ext uri="{FF2B5EF4-FFF2-40B4-BE49-F238E27FC236}">
                  <a16:creationId xmlns:a16="http://schemas.microsoft.com/office/drawing/2014/main" id="{F960994F-6A89-B7FC-AD5B-EFB9FA1BF313}"/>
                </a:ext>
              </a:extLst>
            </p:cNvPr>
            <p:cNvSpPr/>
            <p:nvPr/>
          </p:nvSpPr>
          <p:spPr>
            <a:xfrm>
              <a:off x="8442591" y="2945385"/>
              <a:ext cx="3433466" cy="1007488"/>
            </a:xfrm>
            <a:prstGeom prst="rect">
              <a:avLst/>
            </a:prstGeom>
            <a:noFill/>
            <a:ln>
              <a:solidFill>
                <a:srgbClr val="00058B"/>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990E56E-AED0-B70A-3757-C611AAFC118D}"/>
                </a:ext>
              </a:extLst>
            </p:cNvPr>
            <p:cNvSpPr txBox="1"/>
            <p:nvPr/>
          </p:nvSpPr>
          <p:spPr>
            <a:xfrm>
              <a:off x="8193179" y="2497338"/>
              <a:ext cx="3932289" cy="369332"/>
            </a:xfrm>
            <a:prstGeom prst="rect">
              <a:avLst/>
            </a:prstGeom>
            <a:noFill/>
          </p:spPr>
          <p:txBody>
            <a:bodyPr wrap="square">
              <a:spAutoFit/>
            </a:bodyPr>
            <a:lstStyle/>
            <a:p>
              <a:pPr algn="ctr"/>
              <a:r>
                <a:rPr lang="en-US" b="1" dirty="0">
                  <a:latin typeface="Century" panose="02040604050505020304" pitchFamily="18" charset="0"/>
                  <a:cs typeface="Times New Roman" panose="02020603050405020304" pitchFamily="18" charset="0"/>
                </a:rPr>
                <a:t>LLM Impression in </a:t>
              </a:r>
              <a:r>
                <a:rPr lang="en-US" b="1" dirty="0">
                  <a:highlight>
                    <a:srgbClr val="F4CE0F"/>
                  </a:highlight>
                  <a:latin typeface="Century" panose="02040604050505020304" pitchFamily="18" charset="0"/>
                  <a:cs typeface="Times New Roman" panose="02020603050405020304" pitchFamily="18" charset="0"/>
                </a:rPr>
                <a:t>Rachael</a:t>
              </a:r>
              <a:r>
                <a:rPr lang="en-US" b="1" dirty="0">
                  <a:latin typeface="Century" panose="02040604050505020304" pitchFamily="18" charset="0"/>
                  <a:cs typeface="Times New Roman" panose="02020603050405020304" pitchFamily="18" charset="0"/>
                </a:rPr>
                <a:t>’s style</a:t>
              </a:r>
              <a:endParaRPr lang="en-US" dirty="0">
                <a:latin typeface="Century" panose="020406040505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16A8F1D-F4F0-31EF-E1B4-926F9D0960E7}"/>
                </a:ext>
              </a:extLst>
            </p:cNvPr>
            <p:cNvSpPr txBox="1"/>
            <p:nvPr/>
          </p:nvSpPr>
          <p:spPr>
            <a:xfrm>
              <a:off x="8442591" y="3050478"/>
              <a:ext cx="3433466" cy="830997"/>
            </a:xfrm>
            <a:prstGeom prst="rect">
              <a:avLst/>
            </a:prstGeom>
            <a:noFill/>
          </p:spPr>
          <p:txBody>
            <a:bodyPr wrap="square">
              <a:spAutoFit/>
            </a:bodyPr>
            <a:lstStyle/>
            <a:p>
              <a:pPr marL="0" marR="0">
                <a:spcBef>
                  <a:spcPts val="0"/>
                </a:spcBef>
                <a:spcAft>
                  <a:spcPts val="800"/>
                </a:spcAft>
              </a:pPr>
              <a:r>
                <a:rPr lang="en-US" sz="1600" dirty="0">
                  <a:latin typeface="Century" panose="02040604050505020304" pitchFamily="18" charset="0"/>
                  <a:cs typeface="Times New Roman" panose="02020603050405020304" pitchFamily="18" charset="0"/>
                </a:rPr>
                <a:t>Right upper lobe primary lung malignancy without evidence of nodal or distant metastases.</a:t>
              </a:r>
            </a:p>
          </p:txBody>
        </p:sp>
      </p:grpSp>
      <p:grpSp>
        <p:nvGrpSpPr>
          <p:cNvPr id="27" name="Group 26">
            <a:extLst>
              <a:ext uri="{FF2B5EF4-FFF2-40B4-BE49-F238E27FC236}">
                <a16:creationId xmlns:a16="http://schemas.microsoft.com/office/drawing/2014/main" id="{3D05DAE4-3480-9F2E-443B-83EF1B00E1A8}"/>
              </a:ext>
            </a:extLst>
          </p:cNvPr>
          <p:cNvGrpSpPr/>
          <p:nvPr/>
        </p:nvGrpSpPr>
        <p:grpSpPr>
          <a:xfrm>
            <a:off x="7034341" y="3488236"/>
            <a:ext cx="1238092" cy="571500"/>
            <a:chOff x="7167923" y="3615236"/>
            <a:chExt cx="1238092" cy="571500"/>
          </a:xfrm>
        </p:grpSpPr>
        <p:cxnSp>
          <p:nvCxnSpPr>
            <p:cNvPr id="28" name="Straight Arrow Connector 27">
              <a:extLst>
                <a:ext uri="{FF2B5EF4-FFF2-40B4-BE49-F238E27FC236}">
                  <a16:creationId xmlns:a16="http://schemas.microsoft.com/office/drawing/2014/main" id="{B8CEFF97-0511-DB9F-71FA-FE2C6276C37E}"/>
                </a:ext>
              </a:extLst>
            </p:cNvPr>
            <p:cNvCxnSpPr>
              <a:cxnSpLocks/>
            </p:cNvCxnSpPr>
            <p:nvPr/>
          </p:nvCxnSpPr>
          <p:spPr>
            <a:xfrm>
              <a:off x="7319739" y="4152900"/>
              <a:ext cx="94796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9" name="Content Placeholder 5">
              <a:extLst>
                <a:ext uri="{FF2B5EF4-FFF2-40B4-BE49-F238E27FC236}">
                  <a16:creationId xmlns:a16="http://schemas.microsoft.com/office/drawing/2014/main" id="{F93A2BB7-F548-1E91-AC2E-616F1FA36B02}"/>
                </a:ext>
              </a:extLst>
            </p:cNvPr>
            <p:cNvSpPr txBox="1">
              <a:spLocks/>
            </p:cNvSpPr>
            <p:nvPr/>
          </p:nvSpPr>
          <p:spPr bwMode="auto">
            <a:xfrm>
              <a:off x="7167923" y="3615236"/>
              <a:ext cx="123809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455613" indent="-455613" algn="l" defTabSz="608013" rtl="0" fontAlgn="base">
                <a:spcBef>
                  <a:spcPts val="600"/>
                </a:spcBef>
                <a:spcAft>
                  <a:spcPct val="0"/>
                </a:spcAft>
                <a:buClr>
                  <a:srgbClr val="2D8440"/>
                </a:buClr>
                <a:buFont typeface="Wingdings" panose="05000000000000000000" pitchFamily="2" charset="2"/>
                <a:buChar char="§"/>
                <a:defRPr sz="36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1pPr>
              <a:lvl2pPr marL="989013" indent="-379413" algn="l" defTabSz="608013" rtl="0" fontAlgn="base">
                <a:spcBef>
                  <a:spcPts val="300"/>
                </a:spcBef>
                <a:spcAft>
                  <a:spcPct val="0"/>
                </a:spcAft>
                <a:buClr>
                  <a:srgbClr val="2D8440"/>
                </a:buClr>
                <a:buFont typeface="Courier New" panose="02070309020205020404" pitchFamily="49" charset="0"/>
                <a:buChar char="o"/>
                <a:defRPr sz="3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2pPr>
              <a:lvl3pPr marL="1522413" indent="-303213" algn="l" defTabSz="608013" rtl="0" fontAlgn="base">
                <a:spcBef>
                  <a:spcPts val="300"/>
                </a:spcBef>
                <a:spcAft>
                  <a:spcPct val="0"/>
                </a:spcAft>
                <a:buClr>
                  <a:srgbClr val="2D8440"/>
                </a:buClr>
                <a:buFont typeface="Wingdings" panose="05000000000000000000" pitchFamily="2" charset="2"/>
                <a:buChar char="§"/>
                <a:defRPr sz="30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3pPr>
              <a:lvl4pPr marL="2132013" indent="-303213" algn="l" defTabSz="608013" rtl="0" fontAlgn="base">
                <a:spcBef>
                  <a:spcPts val="0"/>
                </a:spcBef>
                <a:spcAft>
                  <a:spcPct val="0"/>
                </a:spcAft>
                <a:buClr>
                  <a:srgbClr val="2D8440"/>
                </a:buClr>
                <a:buFont typeface="Courier New" panose="02070309020205020404" pitchFamily="49" charset="0"/>
                <a:buChar char="o"/>
                <a:defRPr sz="28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4pPr>
              <a:lvl5pPr marL="2741613" indent="-303213" algn="l" defTabSz="608013" rtl="0" fontAlgn="base">
                <a:spcBef>
                  <a:spcPts val="0"/>
                </a:spcBef>
                <a:spcAft>
                  <a:spcPct val="0"/>
                </a:spcAft>
                <a:buClr>
                  <a:srgbClr val="2D8440"/>
                </a:buClr>
                <a:buFont typeface="Wingdings" panose="05000000000000000000" pitchFamily="2" charset="2"/>
                <a:buChar char="§"/>
                <a:defRPr sz="2400" kern="1200">
                  <a:solidFill>
                    <a:srgbClr val="00058B"/>
                  </a:solidFill>
                  <a:latin typeface="Century Gothic" panose="020B0502020202020204" pitchFamily="34" charset="0"/>
                  <a:ea typeface="Open Sans" panose="020B0606030504020204" pitchFamily="34" charset="0"/>
                  <a:cs typeface="Open Sans" panose="020B0606030504020204" pitchFamily="34"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800" b="1" dirty="0">
                  <a:solidFill>
                    <a:schemeClr val="tx1"/>
                  </a:solidFill>
                </a:rPr>
                <a:t>PEGASUS</a:t>
              </a:r>
            </a:p>
          </p:txBody>
        </p:sp>
      </p:grpSp>
    </p:spTree>
    <p:extLst>
      <p:ext uri="{BB962C8B-B14F-4D97-AF65-F5344CB8AC3E}">
        <p14:creationId xmlns:p14="http://schemas.microsoft.com/office/powerpoint/2010/main" val="1698182595"/>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Expert Reader Study</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7BED7EF-5BB4-F98B-A5BE-8C06937ECFC3}"/>
              </a:ext>
            </a:extLst>
          </p:cNvPr>
          <p:cNvSpPr>
            <a:spLocks noGrp="1"/>
          </p:cNvSpPr>
          <p:nvPr>
            <p:ph sz="quarter" idx="13"/>
          </p:nvPr>
        </p:nvSpPr>
        <p:spPr>
          <a:xfrm>
            <a:off x="573844" y="1493520"/>
            <a:ext cx="10668001" cy="4951715"/>
          </a:xfrm>
        </p:spPr>
        <p:txBody>
          <a:bodyPr>
            <a:noAutofit/>
          </a:bodyPr>
          <a:lstStyle/>
          <a:p>
            <a:r>
              <a:rPr lang="en-US" sz="2800" dirty="0"/>
              <a:t>Three NM physicians reviewed 72 whole-body PET reports</a:t>
            </a:r>
          </a:p>
          <a:p>
            <a:pPr lvl="1"/>
            <a:r>
              <a:rPr lang="en-US" sz="2400" b="1" dirty="0"/>
              <a:t>PEGASUS</a:t>
            </a:r>
            <a:r>
              <a:rPr lang="en-US" sz="2400" dirty="0"/>
              <a:t> impressions</a:t>
            </a:r>
          </a:p>
          <a:p>
            <a:pPr lvl="1"/>
            <a:r>
              <a:rPr lang="en-US" sz="2400" dirty="0"/>
              <a:t>Each physician independently reviewed 24 cases </a:t>
            </a:r>
          </a:p>
          <a:p>
            <a:pPr lvl="1"/>
            <a:r>
              <a:rPr lang="en-US" sz="2400" dirty="0"/>
              <a:t>12 </a:t>
            </a:r>
            <a:r>
              <a:rPr lang="en-US" sz="2400" b="1" dirty="0"/>
              <a:t>their own </a:t>
            </a:r>
            <a:r>
              <a:rPr lang="en-US" sz="2400" dirty="0"/>
              <a:t>reports, 12 </a:t>
            </a:r>
            <a:r>
              <a:rPr lang="en-US" sz="2400" b="1" dirty="0"/>
              <a:t>other physicians’ </a:t>
            </a:r>
            <a:r>
              <a:rPr lang="en-US" sz="2400" dirty="0"/>
              <a:t>reports </a:t>
            </a:r>
          </a:p>
          <a:p>
            <a:endParaRPr lang="en-US" sz="2800" dirty="0"/>
          </a:p>
          <a:p>
            <a:endParaRPr lang="en-US" sz="2800" dirty="0"/>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
        <p:nvSpPr>
          <p:cNvPr id="2" name="Content Placeholder 2">
            <a:extLst>
              <a:ext uri="{FF2B5EF4-FFF2-40B4-BE49-F238E27FC236}">
                <a16:creationId xmlns:a16="http://schemas.microsoft.com/office/drawing/2014/main" id="{FB3E3E28-C88E-1380-8852-5BEBF6A68A12}"/>
              </a:ext>
            </a:extLst>
          </p:cNvPr>
          <p:cNvSpPr txBox="1">
            <a:spLocks/>
          </p:cNvSpPr>
          <p:nvPr/>
        </p:nvSpPr>
        <p:spPr>
          <a:xfrm>
            <a:off x="766688" y="3677921"/>
            <a:ext cx="10668001" cy="684530"/>
          </a:xfrm>
          <a:prstGeom prst="rect">
            <a:avLst/>
          </a:prstGeom>
        </p:spPr>
        <p:txBody>
          <a:bodyPr vert="horz" lIns="0" tIns="45720" rIns="91440" bIns="45720" rtlCol="0">
            <a:noAutofit/>
          </a:bodyPr>
          <a:lstStyle>
            <a:lvl1pPr marL="228600" indent="-228600"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308882789"/>
      </p:ext>
    </p:extLst>
  </p:cSld>
  <p:clrMapOvr>
    <a:masterClrMapping/>
  </p:clrMapOvr>
  <mc:AlternateContent xmlns:mc="http://schemas.openxmlformats.org/markup-compatibility/2006" xmlns:p14="http://schemas.microsoft.com/office/powerpoint/2010/main">
    <mc:Choice Requires="p14">
      <p:transition spd="slow" p14:dur="2000" advTm="10"/>
    </mc:Choice>
    <mc:Fallback xmlns="">
      <p:transition spd="slow" advTm="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8DAAA5-E52A-6CD3-4C19-ADD7C4ABAB28}"/>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Introduction: Radiology Report</a:t>
            </a:r>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grpSp>
        <p:nvGrpSpPr>
          <p:cNvPr id="2" name="Group 1">
            <a:extLst>
              <a:ext uri="{FF2B5EF4-FFF2-40B4-BE49-F238E27FC236}">
                <a16:creationId xmlns:a16="http://schemas.microsoft.com/office/drawing/2014/main" id="{FCFA0E52-C636-8E72-1EDF-730F73D64A8F}"/>
              </a:ext>
            </a:extLst>
          </p:cNvPr>
          <p:cNvGrpSpPr/>
          <p:nvPr/>
        </p:nvGrpSpPr>
        <p:grpSpPr>
          <a:xfrm>
            <a:off x="381000" y="1493520"/>
            <a:ext cx="10731090" cy="4541069"/>
            <a:chOff x="381000" y="1493520"/>
            <a:chExt cx="10731090" cy="4541069"/>
          </a:xfrm>
        </p:grpSpPr>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12DCB78F-2E29-2A76-2FC9-42CB299EE422}"/>
                </a:ext>
              </a:extLst>
            </p:cNvPr>
            <p:cNvSpPr txBox="1"/>
            <p:nvPr/>
          </p:nvSpPr>
          <p:spPr>
            <a:xfrm>
              <a:off x="4954423" y="5665257"/>
              <a:ext cx="2283153" cy="369332"/>
            </a:xfrm>
            <a:prstGeom prst="rect">
              <a:avLst/>
            </a:prstGeom>
            <a:noFill/>
          </p:spPr>
          <p:txBody>
            <a:bodyPr wrap="square">
              <a:spAutoFit/>
            </a:bodyPr>
            <a:lstStyle/>
            <a:p>
              <a:pPr algn="ctr"/>
              <a:r>
                <a:rPr lang="en-US" dirty="0">
                  <a:latin typeface="Arial" panose="020B0604020202020204" pitchFamily="34" charset="0"/>
                  <a:ea typeface="Open Sans" panose="020B0606030504020204" pitchFamily="34" charset="0"/>
                  <a:cs typeface="Arial" panose="020B0604020202020204" pitchFamily="34" charset="0"/>
                </a:rPr>
                <a:t>Radiology Report</a:t>
              </a:r>
            </a:p>
          </p:txBody>
        </p:sp>
        <p:pic>
          <p:nvPicPr>
            <p:cNvPr id="23" name="Picture 22">
              <a:extLst>
                <a:ext uri="{FF2B5EF4-FFF2-40B4-BE49-F238E27FC236}">
                  <a16:creationId xmlns:a16="http://schemas.microsoft.com/office/drawing/2014/main" id="{A46477C4-AFD1-AAD3-2473-DAC285F23F81}"/>
                </a:ext>
              </a:extLst>
            </p:cNvPr>
            <p:cNvPicPr>
              <a:picLocks noChangeAspect="1"/>
            </p:cNvPicPr>
            <p:nvPr/>
          </p:nvPicPr>
          <p:blipFill rotWithShape="1">
            <a:blip r:embed="rId4"/>
            <a:srcRect l="70912" t="17549" r="5806" b="18709"/>
            <a:stretch/>
          </p:blipFill>
          <p:spPr>
            <a:xfrm>
              <a:off x="573381" y="1963904"/>
              <a:ext cx="1218302" cy="2119107"/>
            </a:xfrm>
            <a:prstGeom prst="rect">
              <a:avLst/>
            </a:prstGeom>
          </p:spPr>
        </p:pic>
        <p:grpSp>
          <p:nvGrpSpPr>
            <p:cNvPr id="24" name="Group 23">
              <a:extLst>
                <a:ext uri="{FF2B5EF4-FFF2-40B4-BE49-F238E27FC236}">
                  <a16:creationId xmlns:a16="http://schemas.microsoft.com/office/drawing/2014/main" id="{1E7F7AEE-7C04-04A2-3D07-AAA8533CF3A7}"/>
                </a:ext>
              </a:extLst>
            </p:cNvPr>
            <p:cNvGrpSpPr/>
            <p:nvPr/>
          </p:nvGrpSpPr>
          <p:grpSpPr>
            <a:xfrm>
              <a:off x="3316308" y="1570617"/>
              <a:ext cx="5682019" cy="4005920"/>
              <a:chOff x="3245980" y="1368480"/>
              <a:chExt cx="6904668" cy="6022419"/>
            </a:xfrm>
          </p:grpSpPr>
          <p:sp>
            <p:nvSpPr>
              <p:cNvPr id="43" name="TextBox 42">
                <a:extLst>
                  <a:ext uri="{FF2B5EF4-FFF2-40B4-BE49-F238E27FC236}">
                    <a16:creationId xmlns:a16="http://schemas.microsoft.com/office/drawing/2014/main" id="{D479EBD9-0255-AC8C-AD97-E5DA197A40B8}"/>
                  </a:ext>
                </a:extLst>
              </p:cNvPr>
              <p:cNvSpPr txBox="1"/>
              <p:nvPr/>
            </p:nvSpPr>
            <p:spPr>
              <a:xfrm>
                <a:off x="3245981" y="1419276"/>
                <a:ext cx="6904667" cy="5968896"/>
              </a:xfrm>
              <a:prstGeom prst="rect">
                <a:avLst/>
              </a:prstGeom>
              <a:noFill/>
            </p:spPr>
            <p:txBody>
              <a:bodyPr wrap="square">
                <a:spAutoFit/>
              </a:bodyPr>
              <a:lstStyle/>
              <a:p>
                <a:r>
                  <a:rPr lang="en-US" sz="900" b="1" dirty="0">
                    <a:latin typeface="Times New Roman" panose="02020603050405020304" pitchFamily="18" charset="0"/>
                    <a:cs typeface="Times New Roman" panose="02020603050405020304" pitchFamily="18" charset="0"/>
                  </a:rPr>
                  <a:t>EXAM</a:t>
                </a:r>
                <a:r>
                  <a:rPr lang="en-US" sz="900" dirty="0">
                    <a:latin typeface="Times New Roman" panose="02020603050405020304" pitchFamily="18" charset="0"/>
                    <a:cs typeface="Times New Roman" panose="02020603050405020304" pitchFamily="18" charset="0"/>
                  </a:rPr>
                  <a:t>: PET CT SKULL BASE TO THIGH.</a:t>
                </a:r>
              </a:p>
              <a:p>
                <a:r>
                  <a:rPr lang="en-US" sz="900" b="1" dirty="0">
                    <a:latin typeface="Times New Roman" panose="02020603050405020304" pitchFamily="18" charset="0"/>
                    <a:cs typeface="Times New Roman" panose="02020603050405020304" pitchFamily="18" charset="0"/>
                  </a:rPr>
                  <a:t>HISTORY</a:t>
                </a:r>
                <a:r>
                  <a:rPr lang="en-US" sz="900" dirty="0">
                    <a:latin typeface="Times New Roman" panose="02020603050405020304" pitchFamily="18" charset="0"/>
                    <a:cs typeface="Times New Roman" panose="02020603050405020304" pitchFamily="18" charset="0"/>
                  </a:rPr>
                  <a:t>: New diagnosis of lymphoma, 3-week history of cough, fevers, night sweats, and 8-pound weight loss.</a:t>
                </a:r>
              </a:p>
              <a:p>
                <a:r>
                  <a:rPr lang="en-US" sz="900" b="1" dirty="0">
                    <a:latin typeface="Times New Roman" panose="02020603050405020304" pitchFamily="18" charset="0"/>
                    <a:cs typeface="Times New Roman" panose="02020603050405020304" pitchFamily="18" charset="0"/>
                  </a:rPr>
                  <a:t>TECHNIQUE</a:t>
                </a:r>
                <a:r>
                  <a:rPr lang="en-US" sz="900" dirty="0">
                    <a:latin typeface="Times New Roman" panose="02020603050405020304" pitchFamily="18" charset="0"/>
                    <a:cs typeface="Times New Roman" panose="02020603050405020304" pitchFamily="18" charset="0"/>
                  </a:rPr>
                  <a:t>:  In a rested and </a:t>
                </a:r>
                <a:r>
                  <a:rPr lang="en-US" sz="900" dirty="0" err="1">
                    <a:latin typeface="Times New Roman" panose="02020603050405020304" pitchFamily="18" charset="0"/>
                    <a:cs typeface="Times New Roman" panose="02020603050405020304" pitchFamily="18" charset="0"/>
                  </a:rPr>
                  <a:t>fastir</a:t>
                </a:r>
                <a:r>
                  <a:rPr lang="en-US" sz="900" dirty="0">
                    <a:latin typeface="Times New Roman" panose="02020603050405020304" pitchFamily="18" charset="0"/>
                    <a:cs typeface="Times New Roman" panose="02020603050405020304" pitchFamily="18" charset="0"/>
                  </a:rPr>
                  <a:t> state, the patient was injected with F-18 FDG. The patient was imaged after an approximate 1 hour uptake phase delay using a dedicated dual modality PET/CT scanner with concurrent </a:t>
                </a:r>
                <a:r>
                  <a:rPr lang="en-US" sz="900" dirty="0" err="1">
                    <a:latin typeface="Times New Roman" panose="02020603050405020304" pitchFamily="18" charset="0"/>
                    <a:cs typeface="Times New Roman" panose="02020603050405020304" pitchFamily="18" charset="0"/>
                  </a:rPr>
                  <a:t>noncontrast</a:t>
                </a:r>
                <a:r>
                  <a:rPr lang="en-US" sz="900" dirty="0">
                    <a:latin typeface="Times New Roman" panose="02020603050405020304" pitchFamily="18" charset="0"/>
                    <a:cs typeface="Times New Roman" panose="02020603050405020304" pitchFamily="18" charset="0"/>
                  </a:rPr>
                  <a:t> CT scan data acquisition used for anatomic correlation and </a:t>
                </a:r>
                <a:r>
                  <a:rPr lang="en-US" sz="900" dirty="0" err="1">
                    <a:latin typeface="Times New Roman" panose="02020603050405020304" pitchFamily="18" charset="0"/>
                    <a:cs typeface="Times New Roman" panose="02020603050405020304" pitchFamily="18" charset="0"/>
                  </a:rPr>
                  <a:t>coregistration</a:t>
                </a:r>
                <a:r>
                  <a:rPr lang="en-US" sz="900" dirty="0">
                    <a:latin typeface="Times New Roman" panose="02020603050405020304" pitchFamily="18" charset="0"/>
                    <a:cs typeface="Times New Roman" panose="02020603050405020304" pitchFamily="18" charset="0"/>
                  </a:rPr>
                  <a:t>, and for attenuation </a:t>
                </a:r>
                <a:r>
                  <a:rPr lang="en-US" sz="900" dirty="0" err="1">
                    <a:latin typeface="Times New Roman" panose="02020603050405020304" pitchFamily="18" charset="0"/>
                    <a:cs typeface="Times New Roman" panose="02020603050405020304" pitchFamily="18" charset="0"/>
                  </a:rPr>
                  <a:t>eorvection</a:t>
                </a:r>
                <a:r>
                  <a:rPr lang="en-US" sz="900" dirty="0">
                    <a:latin typeface="Times New Roman" panose="02020603050405020304" pitchFamily="18" charset="0"/>
                    <a:cs typeface="Times New Roman" panose="02020603050405020304" pitchFamily="18" charset="0"/>
                  </a:rPr>
                  <a:t>. Images were processed with and without attenuation correction and with the generation of standardized uptake values (SUVs) as appropriate. The study is reviewed with the CT images, PBT images and the fused PEL/CT images presented in the standard three projections, along with the MIP 3-D rotational images.</a:t>
                </a:r>
              </a:p>
              <a:p>
                <a:r>
                  <a:rPr lang="en-US" sz="900" b="1" dirty="0">
                    <a:latin typeface="Times New Roman" panose="02020603050405020304" pitchFamily="18" charset="0"/>
                    <a:cs typeface="Times New Roman" panose="02020603050405020304" pitchFamily="18" charset="0"/>
                  </a:rPr>
                  <a:t>COMPARISON</a:t>
                </a:r>
                <a:r>
                  <a:rPr lang="en-US" sz="900" dirty="0">
                    <a:latin typeface="Times New Roman" panose="02020603050405020304" pitchFamily="18" charset="0"/>
                    <a:cs typeface="Times New Roman" panose="02020603050405020304" pitchFamily="18" charset="0"/>
                  </a:rPr>
                  <a:t>: [DATE] neck and chest CT, [DATE] mediastinal mass biopsy</a:t>
                </a:r>
              </a:p>
              <a:p>
                <a:r>
                  <a:rPr lang="en-US" sz="900" b="1" dirty="0">
                    <a:latin typeface="Times New Roman" panose="02020603050405020304" pitchFamily="18" charset="0"/>
                    <a:cs typeface="Times New Roman" panose="02020603050405020304" pitchFamily="18" charset="0"/>
                  </a:rPr>
                  <a:t>FINDINGS</a:t>
                </a:r>
                <a:r>
                  <a:rPr lang="en-US" sz="900" dirty="0">
                    <a:latin typeface="Times New Roman" panose="02020603050405020304" pitchFamily="18" charset="0"/>
                    <a:cs typeface="Times New Roman" panose="02020603050405020304" pitchFamily="18" charset="0"/>
                  </a:rPr>
                  <a:t>: </a:t>
                </a:r>
              </a:p>
              <a:p>
                <a:r>
                  <a:rPr lang="en-US" sz="900" dirty="0">
                    <a:latin typeface="Times New Roman" panose="02020603050405020304" pitchFamily="18" charset="0"/>
                    <a:cs typeface="Times New Roman" panose="02020603050405020304" pitchFamily="18" charset="0"/>
                  </a:rPr>
                  <a:t>Skull base/neck: Probable physiologic activity is noted in the nasopharynx. Uptake in the floor of the mouth may be related to artifact from dental hardware. Hypermetabolic nodes are present in both supraclavicular regions, contiguous with superior mediastinal adenopathy.</a:t>
                </a:r>
              </a:p>
              <a:p>
                <a:r>
                  <a:rPr lang="en-US" sz="900" dirty="0">
                    <a:latin typeface="Times New Roman" panose="02020603050405020304" pitchFamily="18" charset="0"/>
                    <a:cs typeface="Times New Roman" panose="02020603050405020304" pitchFamily="18" charset="0"/>
                  </a:rPr>
                  <a:t>Chest: There is bilateral hypermetabolic mediastinal lymphadenopathy. For reference, the largest left </a:t>
                </a:r>
                <a:r>
                  <a:rPr lang="en-US" sz="900" dirty="0" err="1">
                    <a:latin typeface="Times New Roman" panose="02020603050405020304" pitchFamily="18" charset="0"/>
                    <a:cs typeface="Times New Roman" panose="02020603050405020304" pitchFamily="18" charset="0"/>
                  </a:rPr>
                  <a:t>prevascular</a:t>
                </a:r>
                <a:r>
                  <a:rPr lang="en-US" sz="900" dirty="0">
                    <a:latin typeface="Times New Roman" panose="02020603050405020304" pitchFamily="18" charset="0"/>
                    <a:cs typeface="Times New Roman" panose="02020603050405020304" pitchFamily="18" charset="0"/>
                  </a:rPr>
                  <a:t> mass of confluent adenopathy has a maximum SUV of 13.6. No hypermetabolic hilar adenopathy is identified. No lung lesions are identified. No hypermetabolic axillary nodes.</a:t>
                </a:r>
              </a:p>
              <a:p>
                <a:r>
                  <a:rPr lang="en-US" sz="900" dirty="0">
                    <a:latin typeface="Times New Roman" panose="02020603050405020304" pitchFamily="18" charset="0"/>
                    <a:cs typeface="Times New Roman" panose="02020603050405020304" pitchFamily="18" charset="0"/>
                  </a:rPr>
                  <a:t>Abdomen/pelvis/proximal thighs: Clustered hypermetabolic masses are noted in the left upper quadrant at the level of the splenic hilum and adjacent to the stomach and pancreatic tail. Maximum SUV is 12.5. There is presumed physiologic activity along both renal collecting systems and ureters and bladder as well as in the ascending colon. Activity in the right retroperitoneum is at the level of the mid ureter and is favored to be ureteral in origin. Small soft tissue densities are noted on </a:t>
                </a:r>
                <a:r>
                  <a:rPr lang="en-US" sz="900" dirty="0" err="1">
                    <a:latin typeface="Times New Roman" panose="02020603050405020304" pitchFamily="18" charset="0"/>
                    <a:cs typeface="Times New Roman" panose="02020603050405020304" pitchFamily="18" charset="0"/>
                  </a:rPr>
                  <a:t>noncontrast</a:t>
                </a:r>
                <a:r>
                  <a:rPr lang="en-US" sz="900" dirty="0">
                    <a:latin typeface="Times New Roman" panose="02020603050405020304" pitchFamily="18" charset="0"/>
                    <a:cs typeface="Times New Roman" panose="02020603050405020304" pitchFamily="18" charset="0"/>
                  </a:rPr>
                  <a:t> CT images in the retroperitoneum, suspicious for adenopathy; however, they are not hypermetabolic.</a:t>
                </a:r>
              </a:p>
              <a:p>
                <a:r>
                  <a:rPr lang="en-US" sz="900" dirty="0">
                    <a:latin typeface="Times New Roman" panose="02020603050405020304" pitchFamily="18" charset="0"/>
                    <a:cs typeface="Times New Roman" panose="02020603050405020304" pitchFamily="18" charset="0"/>
                  </a:rPr>
                  <a:t>Musculoskeletal: No focal hypermetabolic lesions are identified in the visualized portions of the skeleton.</a:t>
                </a:r>
              </a:p>
              <a:p>
                <a:r>
                  <a:rPr lang="en-US" sz="900" b="1" dirty="0">
                    <a:latin typeface="Times New Roman" panose="02020603050405020304" pitchFamily="18" charset="0"/>
                    <a:cs typeface="Times New Roman" panose="02020603050405020304" pitchFamily="18" charset="0"/>
                  </a:rPr>
                  <a:t>IMPRESSIONS</a:t>
                </a:r>
                <a:r>
                  <a:rPr lang="en-US" sz="900" dirty="0">
                    <a:latin typeface="Times New Roman" panose="02020603050405020304" pitchFamily="18" charset="0"/>
                    <a:cs typeface="Times New Roman" panose="02020603050405020304" pitchFamily="18" charset="0"/>
                  </a:rPr>
                  <a:t>:  </a:t>
                </a:r>
              </a:p>
              <a:p>
                <a:r>
                  <a:rPr lang="en-US" sz="900" dirty="0">
                    <a:latin typeface="Times New Roman" panose="02020603050405020304" pitchFamily="18" charset="0"/>
                    <a:cs typeface="Times New Roman" panose="02020603050405020304" pitchFamily="18" charset="0"/>
                  </a:rPr>
                  <a:t>[1]  Intensely hypermetabolic superior mediastinal and bilateral supraclavicular adenopathy.</a:t>
                </a:r>
              </a:p>
              <a:p>
                <a:r>
                  <a:rPr lang="en-US" sz="900" dirty="0">
                    <a:latin typeface="Times New Roman" panose="02020603050405020304" pitchFamily="18" charset="0"/>
                    <a:cs typeface="Times New Roman" panose="02020603050405020304" pitchFamily="18" charset="0"/>
                  </a:rPr>
                  <a:t>[2]  Intensely hypermetabolic clustered lymph nodes in the region of the splenic hilum.</a:t>
                </a:r>
              </a:p>
              <a:p>
                <a:r>
                  <a:rPr lang="en-US" sz="900" dirty="0">
                    <a:latin typeface="Times New Roman" panose="02020603050405020304" pitchFamily="18" charset="0"/>
                    <a:cs typeface="Times New Roman" panose="02020603050405020304" pitchFamily="18" charset="0"/>
                  </a:rPr>
                  <a:t>[3]  Non-hypermetabolic retroperitoneal adenopathy is suspected. Correlation with a diagnostic CT of the </a:t>
                </a:r>
                <a:r>
                  <a:rPr lang="en-US" sz="300" dirty="0">
                    <a:latin typeface="Times New Roman" panose="02020603050405020304" pitchFamily="18" charset="0"/>
                    <a:cs typeface="Times New Roman" panose="02020603050405020304" pitchFamily="18" charset="0"/>
                  </a:rPr>
                  <a:t> </a:t>
                </a:r>
                <a:r>
                  <a:rPr lang="en-US" sz="900" dirty="0">
                    <a:latin typeface="Times New Roman" panose="02020603050405020304" pitchFamily="18" charset="0"/>
                    <a:cs typeface="Times New Roman" panose="02020603050405020304" pitchFamily="18" charset="0"/>
                  </a:rPr>
                  <a:t>abdomen and pelvis with IV and oral contrast is recommended.</a:t>
                </a:r>
              </a:p>
            </p:txBody>
          </p:sp>
          <p:sp>
            <p:nvSpPr>
              <p:cNvPr id="44" name="Rectangle 43">
                <a:extLst>
                  <a:ext uri="{FF2B5EF4-FFF2-40B4-BE49-F238E27FC236}">
                    <a16:creationId xmlns:a16="http://schemas.microsoft.com/office/drawing/2014/main" id="{B616CB6F-89D1-0375-CD60-CE9735DC8E1C}"/>
                  </a:ext>
                </a:extLst>
              </p:cNvPr>
              <p:cNvSpPr/>
              <p:nvPr/>
            </p:nvSpPr>
            <p:spPr>
              <a:xfrm>
                <a:off x="3245980" y="1368480"/>
                <a:ext cx="6885245" cy="6022419"/>
              </a:xfrm>
              <a:prstGeom prst="rect">
                <a:avLst/>
              </a:prstGeom>
              <a:noFill/>
              <a:ln>
                <a:solidFill>
                  <a:srgbClr val="00058B"/>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600" dirty="0">
                  <a:solidFill>
                    <a:schemeClr val="tx1"/>
                  </a:solidFill>
                </a:endParaRPr>
              </a:p>
            </p:txBody>
          </p:sp>
        </p:grpSp>
        <p:pic>
          <p:nvPicPr>
            <p:cNvPr id="25" name="Picture 1" descr="Set of doctors and nurses avatars in uniform in circle frames. Collection of medicine employee faces in circles.">
              <a:extLst>
                <a:ext uri="{FF2B5EF4-FFF2-40B4-BE49-F238E27FC236}">
                  <a16:creationId xmlns:a16="http://schemas.microsoft.com/office/drawing/2014/main" id="{3ADEB773-C762-617B-8D8F-5E6A85F901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2975" t="29602" r="4025" b="53980"/>
            <a:stretch/>
          </p:blipFill>
          <p:spPr bwMode="auto">
            <a:xfrm>
              <a:off x="2228240" y="2348608"/>
              <a:ext cx="540331"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D7E5CA17-A49D-9B27-B358-00B1FCFD9D14}"/>
                </a:ext>
              </a:extLst>
            </p:cNvPr>
            <p:cNvCxnSpPr>
              <a:cxnSpLocks/>
              <a:stCxn id="23" idx="3"/>
            </p:cNvCxnSpPr>
            <p:nvPr/>
          </p:nvCxnSpPr>
          <p:spPr>
            <a:xfrm>
              <a:off x="1791683" y="3023458"/>
              <a:ext cx="146812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9E6BBA6E-B488-C18F-0D66-E43AD7D958DF}"/>
                </a:ext>
              </a:extLst>
            </p:cNvPr>
            <p:cNvSpPr txBox="1"/>
            <p:nvPr/>
          </p:nvSpPr>
          <p:spPr>
            <a:xfrm>
              <a:off x="1723669" y="2008504"/>
              <a:ext cx="1707922" cy="292388"/>
            </a:xfrm>
            <a:prstGeom prst="rect">
              <a:avLst/>
            </a:prstGeom>
            <a:noFill/>
          </p:spPr>
          <p:txBody>
            <a:bodyPr wrap="square">
              <a:spAutoFit/>
            </a:bodyPr>
            <a:lstStyle/>
            <a:p>
              <a:r>
                <a:rPr lang="en-US" sz="1300" dirty="0">
                  <a:latin typeface="Arial" panose="020B0604020202020204" pitchFamily="34" charset="0"/>
                  <a:ea typeface="Open Sans" panose="020B0606030504020204" pitchFamily="34" charset="0"/>
                  <a:cs typeface="Arial" panose="020B0604020202020204" pitchFamily="34" charset="0"/>
                </a:rPr>
                <a:t>Reading Physician</a:t>
              </a:r>
            </a:p>
          </p:txBody>
        </p:sp>
        <p:sp>
          <p:nvSpPr>
            <p:cNvPr id="28" name="TextBox 27">
              <a:extLst>
                <a:ext uri="{FF2B5EF4-FFF2-40B4-BE49-F238E27FC236}">
                  <a16:creationId xmlns:a16="http://schemas.microsoft.com/office/drawing/2014/main" id="{44B1A3A3-C4A7-4C1E-509B-E4E25709D3FF}"/>
                </a:ext>
              </a:extLst>
            </p:cNvPr>
            <p:cNvSpPr txBox="1"/>
            <p:nvPr/>
          </p:nvSpPr>
          <p:spPr>
            <a:xfrm>
              <a:off x="441440" y="4108917"/>
              <a:ext cx="1482183" cy="523220"/>
            </a:xfrm>
            <a:prstGeom prst="rect">
              <a:avLst/>
            </a:prstGeom>
            <a:noFill/>
          </p:spPr>
          <p:txBody>
            <a:bodyPr wrap="square">
              <a:spAutoFit/>
            </a:bodyPr>
            <a:lstStyle/>
            <a:p>
              <a:pPr algn="ctr"/>
              <a:r>
                <a:rPr lang="en-US" sz="1400" dirty="0">
                  <a:latin typeface="Arial" panose="020B0604020202020204" pitchFamily="34" charset="0"/>
                  <a:ea typeface="Open Sans" panose="020B0606030504020204" pitchFamily="34" charset="0"/>
                  <a:cs typeface="Arial" panose="020B0604020202020204" pitchFamily="34" charset="0"/>
                </a:rPr>
                <a:t>Radiological </a:t>
              </a:r>
            </a:p>
            <a:p>
              <a:pPr algn="ctr"/>
              <a:r>
                <a:rPr lang="en-US" sz="1400" dirty="0">
                  <a:latin typeface="Arial" panose="020B0604020202020204" pitchFamily="34" charset="0"/>
                  <a:ea typeface="Open Sans" panose="020B0606030504020204" pitchFamily="34" charset="0"/>
                  <a:cs typeface="Arial" panose="020B0604020202020204" pitchFamily="34" charset="0"/>
                </a:rPr>
                <a:t>Examination</a:t>
              </a:r>
            </a:p>
          </p:txBody>
        </p:sp>
        <p:grpSp>
          <p:nvGrpSpPr>
            <p:cNvPr id="29" name="Group 28">
              <a:extLst>
                <a:ext uri="{FF2B5EF4-FFF2-40B4-BE49-F238E27FC236}">
                  <a16:creationId xmlns:a16="http://schemas.microsoft.com/office/drawing/2014/main" id="{AC53E1BA-8B0D-5591-854D-A4852BD57DDE}"/>
                </a:ext>
              </a:extLst>
            </p:cNvPr>
            <p:cNvGrpSpPr/>
            <p:nvPr/>
          </p:nvGrpSpPr>
          <p:grpSpPr>
            <a:xfrm>
              <a:off x="9025512" y="1589240"/>
              <a:ext cx="2086578" cy="3296564"/>
              <a:chOff x="8931672" y="1582180"/>
              <a:chExt cx="2086578" cy="3296564"/>
            </a:xfrm>
          </p:grpSpPr>
          <p:sp>
            <p:nvSpPr>
              <p:cNvPr id="30" name="Rectangle 29">
                <a:extLst>
                  <a:ext uri="{FF2B5EF4-FFF2-40B4-BE49-F238E27FC236}">
                    <a16:creationId xmlns:a16="http://schemas.microsoft.com/office/drawing/2014/main" id="{78955D71-6CAC-7CD7-9F9F-5C676C19010B}"/>
                  </a:ext>
                </a:extLst>
              </p:cNvPr>
              <p:cNvSpPr/>
              <p:nvPr/>
            </p:nvSpPr>
            <p:spPr>
              <a:xfrm>
                <a:off x="9964158" y="4325761"/>
                <a:ext cx="494270" cy="548640"/>
              </a:xfrm>
              <a:prstGeom prst="rect">
                <a:avLst/>
              </a:prstGeom>
              <a:solidFill>
                <a:srgbClr val="B9E0E7"/>
              </a:solidFill>
              <a:ln>
                <a:solidFill>
                  <a:srgbClr val="B9E0E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1" name="Group 30">
                <a:extLst>
                  <a:ext uri="{FF2B5EF4-FFF2-40B4-BE49-F238E27FC236}">
                    <a16:creationId xmlns:a16="http://schemas.microsoft.com/office/drawing/2014/main" id="{B94D8E5C-5B7F-4F09-2132-C0A25DE57639}"/>
                  </a:ext>
                </a:extLst>
              </p:cNvPr>
              <p:cNvGrpSpPr/>
              <p:nvPr/>
            </p:nvGrpSpPr>
            <p:grpSpPr>
              <a:xfrm>
                <a:off x="9468778" y="1582180"/>
                <a:ext cx="1549472" cy="823570"/>
                <a:chOff x="10212581" y="1822232"/>
                <a:chExt cx="1549472" cy="823570"/>
              </a:xfrm>
            </p:grpSpPr>
            <p:grpSp>
              <p:nvGrpSpPr>
                <p:cNvPr id="38" name="Group 37">
                  <a:extLst>
                    <a:ext uri="{FF2B5EF4-FFF2-40B4-BE49-F238E27FC236}">
                      <a16:creationId xmlns:a16="http://schemas.microsoft.com/office/drawing/2014/main" id="{CEFE9354-63E2-DDFD-2791-BC82EAAB1C5E}"/>
                    </a:ext>
                  </a:extLst>
                </p:cNvPr>
                <p:cNvGrpSpPr/>
                <p:nvPr/>
              </p:nvGrpSpPr>
              <p:grpSpPr>
                <a:xfrm>
                  <a:off x="10250761" y="2141218"/>
                  <a:ext cx="1408670" cy="504584"/>
                  <a:chOff x="9982200" y="1960732"/>
                  <a:chExt cx="1408670" cy="504584"/>
                </a:xfrm>
              </p:grpSpPr>
              <p:pic>
                <p:nvPicPr>
                  <p:cNvPr id="40" name="Picture 1" descr="Set of doctors and nurses avatars in uniform in circle frames. Collection of medicine employee faces in circles.">
                    <a:extLst>
                      <a:ext uri="{FF2B5EF4-FFF2-40B4-BE49-F238E27FC236}">
                        <a16:creationId xmlns:a16="http://schemas.microsoft.com/office/drawing/2014/main" id="{983BF687-C2A3-1B74-84A7-BA2E6B325D37}"/>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l="24789" t="77933" r="63736" b="4522"/>
                  <a:stretch/>
                </p:blipFill>
                <p:spPr bwMode="auto">
                  <a:xfrm>
                    <a:off x="10457935" y="1960732"/>
                    <a:ext cx="457200" cy="50292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 descr="Set of doctors and nurses avatars in uniform in circle frames. Collection of medicine employee faces in circles.">
                    <a:extLst>
                      <a:ext uri="{FF2B5EF4-FFF2-40B4-BE49-F238E27FC236}">
                        <a16:creationId xmlns:a16="http://schemas.microsoft.com/office/drawing/2014/main" id="{D5A90FB7-10DC-121A-1131-74E720DC244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l="64530" t="53079" r="25005" b="28455"/>
                  <a:stretch/>
                </p:blipFill>
                <p:spPr bwMode="auto">
                  <a:xfrm>
                    <a:off x="9982200" y="1962396"/>
                    <a:ext cx="457200" cy="50292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 descr="Set of doctors and nurses avatars in uniform in circle frames. Collection of medicine employee faces in circles.">
                    <a:extLst>
                      <a:ext uri="{FF2B5EF4-FFF2-40B4-BE49-F238E27FC236}">
                        <a16:creationId xmlns:a16="http://schemas.microsoft.com/office/drawing/2014/main" id="{1BB827B3-E463-A5A7-B508-1531010FB618}"/>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l="25433" t="28614" r="64964" b="52388"/>
                  <a:stretch/>
                </p:blipFill>
                <p:spPr bwMode="auto">
                  <a:xfrm>
                    <a:off x="10933670" y="1960732"/>
                    <a:ext cx="457200"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91B9F43D-1BFB-41C8-C300-30B08D34E6AA}"/>
                    </a:ext>
                  </a:extLst>
                </p:cNvPr>
                <p:cNvSpPr txBox="1"/>
                <p:nvPr/>
              </p:nvSpPr>
              <p:spPr>
                <a:xfrm>
                  <a:off x="10212581" y="1822232"/>
                  <a:ext cx="1549472" cy="292388"/>
                </a:xfrm>
                <a:prstGeom prst="rect">
                  <a:avLst/>
                </a:prstGeom>
                <a:noFill/>
              </p:spPr>
              <p:txBody>
                <a:bodyPr wrap="square">
                  <a:spAutoFit/>
                </a:bodyPr>
                <a:lstStyle/>
                <a:p>
                  <a:r>
                    <a:rPr lang="en-US" sz="1300" dirty="0">
                      <a:latin typeface="Arial" panose="020B0604020202020204" pitchFamily="34" charset="0"/>
                      <a:ea typeface="Open Sans" panose="020B0606030504020204" pitchFamily="34" charset="0"/>
                      <a:cs typeface="Arial" panose="020B0604020202020204" pitchFamily="34" charset="0"/>
                    </a:rPr>
                    <a:t>Healthcare Team</a:t>
                  </a:r>
                </a:p>
              </p:txBody>
            </p:sp>
          </p:grpSp>
          <p:grpSp>
            <p:nvGrpSpPr>
              <p:cNvPr id="32" name="Group 31">
                <a:extLst>
                  <a:ext uri="{FF2B5EF4-FFF2-40B4-BE49-F238E27FC236}">
                    <a16:creationId xmlns:a16="http://schemas.microsoft.com/office/drawing/2014/main" id="{B04A263E-6831-4F71-3BF6-0D97FDA14198}"/>
                  </a:ext>
                </a:extLst>
              </p:cNvPr>
              <p:cNvGrpSpPr/>
              <p:nvPr/>
            </p:nvGrpSpPr>
            <p:grpSpPr>
              <a:xfrm>
                <a:off x="9845247" y="4051441"/>
                <a:ext cx="732092" cy="827303"/>
                <a:chOff x="10589050" y="4152775"/>
                <a:chExt cx="732092" cy="827303"/>
              </a:xfrm>
            </p:grpSpPr>
            <p:pic>
              <p:nvPicPr>
                <p:cNvPr id="36" name="Picture 3" descr="Avatar, mask, patient, person, protection, safety, user icon - Download ...">
                  <a:extLst>
                    <a:ext uri="{FF2B5EF4-FFF2-40B4-BE49-F238E27FC236}">
                      <a16:creationId xmlns:a16="http://schemas.microsoft.com/office/drawing/2014/main" id="{B88EE14B-9DB8-BB31-391D-4C2C493B83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680776" y="4431438"/>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84DD8518-E3BD-E968-5BFC-E85C5CF6B725}"/>
                    </a:ext>
                  </a:extLst>
                </p:cNvPr>
                <p:cNvSpPr txBox="1"/>
                <p:nvPr/>
              </p:nvSpPr>
              <p:spPr>
                <a:xfrm>
                  <a:off x="10589050" y="4152775"/>
                  <a:ext cx="732092" cy="292388"/>
                </a:xfrm>
                <a:prstGeom prst="rect">
                  <a:avLst/>
                </a:prstGeom>
                <a:noFill/>
              </p:spPr>
              <p:txBody>
                <a:bodyPr wrap="square">
                  <a:spAutoFit/>
                </a:bodyPr>
                <a:lstStyle/>
                <a:p>
                  <a:r>
                    <a:rPr lang="en-US" sz="1300" dirty="0">
                      <a:latin typeface="Arial" panose="020B0604020202020204" pitchFamily="34" charset="0"/>
                      <a:ea typeface="Open Sans" panose="020B0606030504020204" pitchFamily="34" charset="0"/>
                      <a:cs typeface="Arial" panose="020B0604020202020204" pitchFamily="34" charset="0"/>
                    </a:rPr>
                    <a:t>Patient</a:t>
                  </a:r>
                </a:p>
              </p:txBody>
            </p:sp>
          </p:grpSp>
          <p:cxnSp>
            <p:nvCxnSpPr>
              <p:cNvPr id="33" name="Straight Arrow Connector 32">
                <a:extLst>
                  <a:ext uri="{FF2B5EF4-FFF2-40B4-BE49-F238E27FC236}">
                    <a16:creationId xmlns:a16="http://schemas.microsoft.com/office/drawing/2014/main" id="{44EAC2E4-7024-0F12-7E48-E0DD9ECC7C1F}"/>
                  </a:ext>
                </a:extLst>
              </p:cNvPr>
              <p:cNvCxnSpPr>
                <a:cxnSpLocks/>
              </p:cNvCxnSpPr>
              <p:nvPr/>
            </p:nvCxnSpPr>
            <p:spPr>
              <a:xfrm>
                <a:off x="8931672" y="2152626"/>
                <a:ext cx="532118" cy="166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EB89447C-39AF-179A-A701-721600CB8F7F}"/>
                  </a:ext>
                </a:extLst>
              </p:cNvPr>
              <p:cNvCxnSpPr>
                <a:cxnSpLocks/>
              </p:cNvCxnSpPr>
              <p:nvPr/>
            </p:nvCxnSpPr>
            <p:spPr>
              <a:xfrm>
                <a:off x="8931672" y="4604424"/>
                <a:ext cx="962133"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22EBF632-F691-F070-E6BB-6B6FC041637C}"/>
                  </a:ext>
                </a:extLst>
              </p:cNvPr>
              <p:cNvCxnSpPr>
                <a:cxnSpLocks/>
                <a:endCxn id="37" idx="0"/>
              </p:cNvCxnSpPr>
              <p:nvPr/>
            </p:nvCxnSpPr>
            <p:spPr>
              <a:xfrm>
                <a:off x="10211293" y="2474926"/>
                <a:ext cx="0" cy="1576515"/>
              </a:xfrm>
              <a:prstGeom prst="straightConnector1">
                <a:avLst/>
              </a:prstGeom>
              <a:ln w="38100">
                <a:headEnd type="triangle"/>
                <a:tailEnd type="triangle"/>
              </a:ln>
            </p:spPr>
            <p:style>
              <a:lnRef idx="2">
                <a:schemeClr val="dk1"/>
              </a:lnRef>
              <a:fillRef idx="0">
                <a:schemeClr val="dk1"/>
              </a:fillRef>
              <a:effectRef idx="1">
                <a:schemeClr val="dk1"/>
              </a:effectRef>
              <a:fontRef idx="minor">
                <a:schemeClr val="tx1"/>
              </a:fontRef>
            </p:style>
          </p:cxnSp>
        </p:grpSp>
      </p:grpSp>
      <p:grpSp>
        <p:nvGrpSpPr>
          <p:cNvPr id="49" name="Group 48">
            <a:extLst>
              <a:ext uri="{FF2B5EF4-FFF2-40B4-BE49-F238E27FC236}">
                <a16:creationId xmlns:a16="http://schemas.microsoft.com/office/drawing/2014/main" id="{5762955D-11AE-0C05-D4A4-A05DB615DEF6}"/>
              </a:ext>
            </a:extLst>
          </p:cNvPr>
          <p:cNvGrpSpPr/>
          <p:nvPr/>
        </p:nvGrpSpPr>
        <p:grpSpPr>
          <a:xfrm>
            <a:off x="9842500" y="-2744"/>
            <a:ext cx="2224650" cy="1072543"/>
            <a:chOff x="9596666" y="-2744"/>
            <a:chExt cx="2470484" cy="1274953"/>
          </a:xfrm>
        </p:grpSpPr>
        <p:sp>
          <p:nvSpPr>
            <p:cNvPr id="50" name="Rectangle 49">
              <a:extLst>
                <a:ext uri="{FF2B5EF4-FFF2-40B4-BE49-F238E27FC236}">
                  <a16:creationId xmlns:a16="http://schemas.microsoft.com/office/drawing/2014/main" id="{06E1280B-7292-41E8-9E88-0A1C69FF61BA}"/>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1" name="Picture 50">
              <a:extLst>
                <a:ext uri="{FF2B5EF4-FFF2-40B4-BE49-F238E27FC236}">
                  <a16:creationId xmlns:a16="http://schemas.microsoft.com/office/drawing/2014/main" id="{EDDC0099-49B6-B7BE-BE60-9FA8683C17F0}"/>
                </a:ext>
              </a:extLst>
            </p:cNvPr>
            <p:cNvPicPr>
              <a:picLocks noChangeAspect="1"/>
            </p:cNvPicPr>
            <p:nvPr/>
          </p:nvPicPr>
          <p:blipFill>
            <a:blip r:embed="rId7"/>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78FA11BA-A159-760B-F497-5184A1C0AA8D}"/>
              </a:ext>
            </a:extLst>
          </p:cNvPr>
          <p:cNvPicPr>
            <a:picLocks noChangeAspect="1"/>
          </p:cNvPicPr>
          <p:nvPr/>
        </p:nvPicPr>
        <p:blipFill rotWithShape="1">
          <a:blip r:embed="rId8"/>
          <a:srcRect l="11001" t="66248" b="11114"/>
          <a:stretch/>
        </p:blipFill>
        <p:spPr>
          <a:xfrm>
            <a:off x="573844" y="1147961"/>
            <a:ext cx="1065974" cy="202408"/>
          </a:xfrm>
          <a:prstGeom prst="rect">
            <a:avLst/>
          </a:prstGeom>
        </p:spPr>
      </p:pic>
    </p:spTree>
    <p:extLst>
      <p:ext uri="{BB962C8B-B14F-4D97-AF65-F5344CB8AC3E}">
        <p14:creationId xmlns:p14="http://schemas.microsoft.com/office/powerpoint/2010/main" val="4014018068"/>
      </p:ext>
    </p:extLst>
  </p:cSld>
  <p:clrMapOvr>
    <a:masterClrMapping/>
  </p:clrMapOvr>
  <mc:AlternateContent xmlns:mc="http://schemas.openxmlformats.org/markup-compatibility/2006" xmlns:p14="http://schemas.microsoft.com/office/powerpoint/2010/main">
    <mc:Choice Requires="p14">
      <p:transition spd="slow" p14:dur="2000" advTm="13"/>
    </mc:Choice>
    <mc:Fallback xmlns="">
      <p:transition spd="slow" advTm="1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Expert Reader Study</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7BED7EF-5BB4-F98B-A5BE-8C06937ECFC3}"/>
              </a:ext>
            </a:extLst>
          </p:cNvPr>
          <p:cNvSpPr>
            <a:spLocks noGrp="1"/>
          </p:cNvSpPr>
          <p:nvPr>
            <p:ph sz="quarter" idx="13"/>
          </p:nvPr>
        </p:nvSpPr>
        <p:spPr>
          <a:xfrm>
            <a:off x="573844" y="1493520"/>
            <a:ext cx="10668001" cy="4951715"/>
          </a:xfrm>
        </p:spPr>
        <p:txBody>
          <a:bodyPr>
            <a:noAutofit/>
          </a:bodyPr>
          <a:lstStyle/>
          <a:p>
            <a:r>
              <a:rPr lang="en-US" sz="2800" dirty="0"/>
              <a:t>Scoring system</a:t>
            </a:r>
          </a:p>
          <a:p>
            <a:pPr lvl="1"/>
            <a:r>
              <a:rPr lang="en-US" sz="2300" dirty="0"/>
              <a:t>Six </a:t>
            </a:r>
            <a:r>
              <a:rPr lang="en-US" sz="2300" b="1" dirty="0"/>
              <a:t>quality dimensions </a:t>
            </a:r>
            <a:r>
              <a:rPr lang="en-US" sz="2300" dirty="0"/>
              <a:t>(3-point scale, 3 best, 1 worst) and an </a:t>
            </a:r>
            <a:r>
              <a:rPr lang="en-US" sz="2300" b="1" dirty="0"/>
              <a:t>overall utility score</a:t>
            </a:r>
            <a:r>
              <a:rPr lang="en-US" sz="2300" dirty="0"/>
              <a:t> (5-point scale, 5 best, 1 worst)</a:t>
            </a:r>
            <a:endParaRPr lang="en-US" sz="2800" dirty="0"/>
          </a:p>
          <a:p>
            <a:endParaRPr lang="en-US" sz="2800" dirty="0"/>
          </a:p>
          <a:p>
            <a:endParaRPr lang="en-US" sz="2800" dirty="0"/>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aphicFrame>
        <p:nvGraphicFramePr>
          <p:cNvPr id="2" name="Table 1">
            <a:extLst>
              <a:ext uri="{FF2B5EF4-FFF2-40B4-BE49-F238E27FC236}">
                <a16:creationId xmlns:a16="http://schemas.microsoft.com/office/drawing/2014/main" id="{37CB55E9-CC28-7B7B-2FF9-B47668BE3FF7}"/>
              </a:ext>
            </a:extLst>
          </p:cNvPr>
          <p:cNvGraphicFramePr>
            <a:graphicFrameLocks noGrp="1"/>
          </p:cNvGraphicFramePr>
          <p:nvPr>
            <p:extLst>
              <p:ext uri="{D42A27DB-BD31-4B8C-83A1-F6EECF244321}">
                <p14:modId xmlns:p14="http://schemas.microsoft.com/office/powerpoint/2010/main" val="2979647116"/>
              </p:ext>
            </p:extLst>
          </p:nvPr>
        </p:nvGraphicFramePr>
        <p:xfrm>
          <a:off x="695764" y="2847174"/>
          <a:ext cx="10424160" cy="3129792"/>
        </p:xfrm>
        <a:graphic>
          <a:graphicData uri="http://schemas.openxmlformats.org/drawingml/2006/table">
            <a:tbl>
              <a:tblPr firstRow="1" bandRow="1">
                <a:tableStyleId>{C083E6E3-FA7D-4D7B-A595-EF9225AFEA82}</a:tableStyleId>
              </a:tblPr>
              <a:tblGrid>
                <a:gridCol w="2560320">
                  <a:extLst>
                    <a:ext uri="{9D8B030D-6E8A-4147-A177-3AD203B41FA5}">
                      <a16:colId xmlns:a16="http://schemas.microsoft.com/office/drawing/2014/main" val="1473086744"/>
                    </a:ext>
                  </a:extLst>
                </a:gridCol>
                <a:gridCol w="7863840">
                  <a:extLst>
                    <a:ext uri="{9D8B030D-6E8A-4147-A177-3AD203B41FA5}">
                      <a16:colId xmlns:a16="http://schemas.microsoft.com/office/drawing/2014/main" val="2679475222"/>
                    </a:ext>
                  </a:extLst>
                </a:gridCol>
              </a:tblGrid>
              <a:tr h="0">
                <a:tc>
                  <a:txBody>
                    <a:bodyPr/>
                    <a:lstStyle/>
                    <a:p>
                      <a:pPr marL="54610" marR="0" algn="ctr">
                        <a:lnSpc>
                          <a:spcPct val="100000"/>
                        </a:lnSpc>
                        <a:spcBef>
                          <a:spcPts val="0"/>
                        </a:spcBef>
                        <a:spcAft>
                          <a:spcPts val="800"/>
                        </a:spcAft>
                      </a:pPr>
                      <a:r>
                        <a:rPr lang="en-US" sz="1800" b="0" dirty="0">
                          <a:effectLst/>
                          <a:latin typeface="Century" panose="02040604050505020304" pitchFamily="18" charset="0"/>
                        </a:rPr>
                        <a:t>Evaluation Category</a:t>
                      </a:r>
                      <a:endParaRPr lang="en-US" sz="1800" b="0"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tc>
                <a:tc>
                  <a:txBody>
                    <a:bodyPr/>
                    <a:lstStyle/>
                    <a:p>
                      <a:pPr marL="54610" marR="0" algn="ctr">
                        <a:lnSpc>
                          <a:spcPct val="100000"/>
                        </a:lnSpc>
                        <a:spcBef>
                          <a:spcPts val="0"/>
                        </a:spcBef>
                        <a:spcAft>
                          <a:spcPts val="800"/>
                        </a:spcAft>
                      </a:pPr>
                      <a:r>
                        <a:rPr lang="en-US" sz="1800" b="0" dirty="0">
                          <a:effectLst/>
                          <a:latin typeface="Century" panose="02040604050505020304" pitchFamily="18" charset="0"/>
                        </a:rPr>
                        <a:t>Definition</a:t>
                      </a:r>
                      <a:endParaRPr lang="en-US" sz="1600" b="0"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tc>
                <a:extLst>
                  <a:ext uri="{0D108BD9-81ED-4DB2-BD59-A6C34878D82A}">
                    <a16:rowId xmlns:a16="http://schemas.microsoft.com/office/drawing/2014/main" val="4118196871"/>
                  </a:ext>
                </a:extLst>
              </a:tr>
              <a:tr h="0">
                <a:tc>
                  <a:txBody>
                    <a:bodyPr/>
                    <a:lstStyle/>
                    <a:p>
                      <a:pPr marL="0" marR="0" algn="ctr">
                        <a:lnSpc>
                          <a:spcPct val="100000"/>
                        </a:lnSpc>
                        <a:spcBef>
                          <a:spcPts val="0"/>
                        </a:spcBef>
                        <a:spcAft>
                          <a:spcPts val="200"/>
                        </a:spcAft>
                      </a:pPr>
                      <a:r>
                        <a:rPr lang="en-US" sz="1600" b="1" dirty="0">
                          <a:effectLst/>
                          <a:latin typeface="Century" panose="02040604050505020304" pitchFamily="18" charset="0"/>
                        </a:rPr>
                        <a:t>Additions</a:t>
                      </a:r>
                      <a:endParaRPr lang="en-US" sz="1600" b="1"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solidFill>
                      <a:srgbClr val="FFE3E3"/>
                    </a:solidFill>
                  </a:tcPr>
                </a:tc>
                <a:tc>
                  <a:txBody>
                    <a:bodyPr/>
                    <a:lstStyle/>
                    <a:p>
                      <a:pPr marL="54610" marR="0" algn="ctr">
                        <a:lnSpc>
                          <a:spcPct val="100000"/>
                        </a:lnSpc>
                        <a:spcBef>
                          <a:spcPts val="0"/>
                        </a:spcBef>
                        <a:spcAft>
                          <a:spcPts val="200"/>
                        </a:spcAft>
                      </a:pPr>
                      <a:r>
                        <a:rPr lang="en-US" sz="1600" dirty="0">
                          <a:effectLst/>
                          <a:latin typeface="Century" panose="02040604050505020304" pitchFamily="18" charset="0"/>
                        </a:rPr>
                        <a:t>The impression is not repetitive and does not include unnecessary findings. </a:t>
                      </a:r>
                      <a:endParaRPr lang="en-US" sz="1600"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solidFill>
                      <a:srgbClr val="FFE3E3"/>
                    </a:solidFill>
                  </a:tcPr>
                </a:tc>
                <a:extLst>
                  <a:ext uri="{0D108BD9-81ED-4DB2-BD59-A6C34878D82A}">
                    <a16:rowId xmlns:a16="http://schemas.microsoft.com/office/drawing/2014/main" val="256582527"/>
                  </a:ext>
                </a:extLst>
              </a:tr>
              <a:tr h="0">
                <a:tc>
                  <a:txBody>
                    <a:bodyPr/>
                    <a:lstStyle/>
                    <a:p>
                      <a:pPr marL="0" marR="0" algn="ctr">
                        <a:lnSpc>
                          <a:spcPct val="100000"/>
                        </a:lnSpc>
                        <a:spcBef>
                          <a:spcPts val="0"/>
                        </a:spcBef>
                        <a:spcAft>
                          <a:spcPts val="200"/>
                        </a:spcAft>
                      </a:pPr>
                      <a:r>
                        <a:rPr lang="en-US" sz="1600" b="1" dirty="0">
                          <a:effectLst/>
                          <a:latin typeface="Century" panose="02040604050505020304" pitchFamily="18" charset="0"/>
                        </a:rPr>
                        <a:t>Omissions</a:t>
                      </a:r>
                      <a:endParaRPr lang="en-US" sz="1600" b="1"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tc>
                <a:tc>
                  <a:txBody>
                    <a:bodyPr/>
                    <a:lstStyle/>
                    <a:p>
                      <a:pPr marL="54610" marR="0" algn="ctr">
                        <a:lnSpc>
                          <a:spcPct val="100000"/>
                        </a:lnSpc>
                        <a:spcBef>
                          <a:spcPts val="0"/>
                        </a:spcBef>
                        <a:spcAft>
                          <a:spcPts val="200"/>
                        </a:spcAft>
                      </a:pPr>
                      <a:r>
                        <a:rPr lang="en-US" sz="1600" dirty="0">
                          <a:effectLst/>
                          <a:latin typeface="Century" panose="02040604050505020304" pitchFamily="18" charset="0"/>
                        </a:rPr>
                        <a:t>The impression contains all important findings. </a:t>
                      </a:r>
                      <a:endParaRPr lang="en-US" sz="1600"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tc>
                <a:extLst>
                  <a:ext uri="{0D108BD9-81ED-4DB2-BD59-A6C34878D82A}">
                    <a16:rowId xmlns:a16="http://schemas.microsoft.com/office/drawing/2014/main" val="2737425259"/>
                  </a:ext>
                </a:extLst>
              </a:tr>
              <a:tr h="0">
                <a:tc>
                  <a:txBody>
                    <a:bodyPr/>
                    <a:lstStyle/>
                    <a:p>
                      <a:pPr marL="0" marR="0" algn="ctr">
                        <a:lnSpc>
                          <a:spcPct val="100000"/>
                        </a:lnSpc>
                        <a:spcBef>
                          <a:spcPts val="0"/>
                        </a:spcBef>
                        <a:spcAft>
                          <a:spcPts val="200"/>
                        </a:spcAft>
                      </a:pPr>
                      <a:r>
                        <a:rPr lang="en-US" sz="1600" b="1" dirty="0">
                          <a:effectLst/>
                          <a:latin typeface="Century" panose="02040604050505020304" pitchFamily="18" charset="0"/>
                        </a:rPr>
                        <a:t>Factual correctness</a:t>
                      </a:r>
                      <a:endParaRPr lang="en-US" sz="1600" b="1"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solidFill>
                      <a:schemeClr val="accent3">
                        <a:lumMod val="40000"/>
                        <a:lumOff val="60000"/>
                        <a:alpha val="20000"/>
                      </a:schemeClr>
                    </a:solidFill>
                  </a:tcPr>
                </a:tc>
                <a:tc>
                  <a:txBody>
                    <a:bodyPr/>
                    <a:lstStyle/>
                    <a:p>
                      <a:pPr marL="54610" marR="0" algn="ctr">
                        <a:lnSpc>
                          <a:spcPct val="100000"/>
                        </a:lnSpc>
                        <a:spcBef>
                          <a:spcPts val="0"/>
                        </a:spcBef>
                        <a:spcAft>
                          <a:spcPts val="200"/>
                        </a:spcAft>
                      </a:pPr>
                      <a:r>
                        <a:rPr lang="en-US" sz="1600" dirty="0">
                          <a:effectLst/>
                          <a:latin typeface="Century" panose="02040604050505020304" pitchFamily="18" charset="0"/>
                        </a:rPr>
                        <a:t>The impression accurately represents the findings and is devoid of factual errors. </a:t>
                      </a:r>
                      <a:endParaRPr lang="en-US" sz="1600"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solidFill>
                      <a:schemeClr val="accent3">
                        <a:lumMod val="40000"/>
                        <a:lumOff val="60000"/>
                        <a:alpha val="20000"/>
                      </a:schemeClr>
                    </a:solidFill>
                  </a:tcPr>
                </a:tc>
                <a:extLst>
                  <a:ext uri="{0D108BD9-81ED-4DB2-BD59-A6C34878D82A}">
                    <a16:rowId xmlns:a16="http://schemas.microsoft.com/office/drawing/2014/main" val="918000595"/>
                  </a:ext>
                </a:extLst>
              </a:tr>
              <a:tr h="0">
                <a:tc>
                  <a:txBody>
                    <a:bodyPr/>
                    <a:lstStyle/>
                    <a:p>
                      <a:pPr marL="0" marR="0" algn="ctr">
                        <a:lnSpc>
                          <a:spcPct val="100000"/>
                        </a:lnSpc>
                        <a:spcBef>
                          <a:spcPts val="0"/>
                        </a:spcBef>
                        <a:spcAft>
                          <a:spcPts val="200"/>
                        </a:spcAft>
                      </a:pPr>
                      <a:r>
                        <a:rPr lang="en-US" sz="1600" b="1" dirty="0">
                          <a:effectLst/>
                          <a:latin typeface="Century" panose="02040604050505020304" pitchFamily="18" charset="0"/>
                        </a:rPr>
                        <a:t>Clarity and organization</a:t>
                      </a:r>
                      <a:endParaRPr lang="en-US" sz="1600" b="1"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tc>
                <a:tc>
                  <a:txBody>
                    <a:bodyPr/>
                    <a:lstStyle/>
                    <a:p>
                      <a:pPr marL="54610" marR="0" algn="ctr">
                        <a:lnSpc>
                          <a:spcPct val="100000"/>
                        </a:lnSpc>
                        <a:spcBef>
                          <a:spcPts val="0"/>
                        </a:spcBef>
                        <a:spcAft>
                          <a:spcPts val="200"/>
                        </a:spcAft>
                      </a:pPr>
                      <a:r>
                        <a:rPr lang="en-US" sz="1600" dirty="0">
                          <a:effectLst/>
                          <a:latin typeface="Century" panose="02040604050505020304" pitchFamily="18" charset="0"/>
                        </a:rPr>
                        <a:t>The impression is unambiguous, grammatical, and well-organized. </a:t>
                      </a:r>
                      <a:endParaRPr lang="en-US" sz="1600"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tc>
                <a:extLst>
                  <a:ext uri="{0D108BD9-81ED-4DB2-BD59-A6C34878D82A}">
                    <a16:rowId xmlns:a16="http://schemas.microsoft.com/office/drawing/2014/main" val="293387049"/>
                  </a:ext>
                </a:extLst>
              </a:tr>
              <a:tr h="0">
                <a:tc>
                  <a:txBody>
                    <a:bodyPr/>
                    <a:lstStyle/>
                    <a:p>
                      <a:pPr marL="0" marR="0" algn="ctr">
                        <a:lnSpc>
                          <a:spcPct val="100000"/>
                        </a:lnSpc>
                        <a:spcBef>
                          <a:spcPts val="0"/>
                        </a:spcBef>
                        <a:spcAft>
                          <a:spcPts val="200"/>
                        </a:spcAft>
                      </a:pPr>
                      <a:r>
                        <a:rPr lang="en-US" sz="1600" b="1" dirty="0">
                          <a:effectLst/>
                          <a:latin typeface="Century" panose="02040604050505020304" pitchFamily="18" charset="0"/>
                        </a:rPr>
                        <a:t>Interpretive and technical jargon</a:t>
                      </a:r>
                      <a:endParaRPr lang="en-US" sz="1600" b="1"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solidFill>
                      <a:schemeClr val="accent3">
                        <a:lumMod val="40000"/>
                        <a:lumOff val="60000"/>
                        <a:alpha val="20000"/>
                      </a:schemeClr>
                    </a:solidFill>
                  </a:tcPr>
                </a:tc>
                <a:tc>
                  <a:txBody>
                    <a:bodyPr/>
                    <a:lstStyle/>
                    <a:p>
                      <a:pPr marL="54610" marR="0" algn="ctr">
                        <a:lnSpc>
                          <a:spcPct val="100000"/>
                        </a:lnSpc>
                        <a:spcBef>
                          <a:spcPts val="0"/>
                        </a:spcBef>
                        <a:spcAft>
                          <a:spcPts val="200"/>
                        </a:spcAft>
                      </a:pPr>
                      <a:r>
                        <a:rPr lang="en-US" sz="1600" dirty="0">
                          <a:effectLst/>
                          <a:latin typeface="Century" panose="02040604050505020304" pitchFamily="18" charset="0"/>
                        </a:rPr>
                        <a:t>The impression provides appropriate interpretations of the findings and avoids using unnecessary radiologic jargon or details. </a:t>
                      </a:r>
                      <a:endParaRPr lang="en-US" sz="1600"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solidFill>
                      <a:schemeClr val="accent3">
                        <a:lumMod val="40000"/>
                        <a:lumOff val="60000"/>
                        <a:alpha val="20000"/>
                      </a:schemeClr>
                    </a:solidFill>
                  </a:tcPr>
                </a:tc>
                <a:extLst>
                  <a:ext uri="{0D108BD9-81ED-4DB2-BD59-A6C34878D82A}">
                    <a16:rowId xmlns:a16="http://schemas.microsoft.com/office/drawing/2014/main" val="40930292"/>
                  </a:ext>
                </a:extLst>
              </a:tr>
              <a:tr h="0">
                <a:tc>
                  <a:txBody>
                    <a:bodyPr/>
                    <a:lstStyle/>
                    <a:p>
                      <a:pPr marL="0" marR="0" algn="ctr">
                        <a:lnSpc>
                          <a:spcPct val="100000"/>
                        </a:lnSpc>
                        <a:spcBef>
                          <a:spcPts val="0"/>
                        </a:spcBef>
                        <a:spcAft>
                          <a:spcPts val="200"/>
                        </a:spcAft>
                      </a:pPr>
                      <a:r>
                        <a:rPr lang="en-US" sz="1600" b="1" dirty="0">
                          <a:effectLst/>
                          <a:latin typeface="Century" panose="02040604050505020304" pitchFamily="18" charset="0"/>
                        </a:rPr>
                        <a:t>Recommendations</a:t>
                      </a:r>
                      <a:endParaRPr lang="en-US" sz="1600" b="1"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tc>
                <a:tc>
                  <a:txBody>
                    <a:bodyPr/>
                    <a:lstStyle/>
                    <a:p>
                      <a:pPr marL="54610" marR="0" algn="ctr">
                        <a:lnSpc>
                          <a:spcPct val="100000"/>
                        </a:lnSpc>
                        <a:spcBef>
                          <a:spcPts val="0"/>
                        </a:spcBef>
                        <a:spcAft>
                          <a:spcPts val="200"/>
                        </a:spcAft>
                      </a:pPr>
                      <a:r>
                        <a:rPr lang="en-US" sz="1600" dirty="0">
                          <a:effectLst/>
                          <a:latin typeface="Century" panose="02040604050505020304" pitchFamily="18" charset="0"/>
                        </a:rPr>
                        <a:t>The recommendations for patient management, if applicable, are clinically valid. </a:t>
                      </a:r>
                      <a:endParaRPr lang="en-US" sz="1600"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tc>
                <a:extLst>
                  <a:ext uri="{0D108BD9-81ED-4DB2-BD59-A6C34878D82A}">
                    <a16:rowId xmlns:a16="http://schemas.microsoft.com/office/drawing/2014/main" val="3214177320"/>
                  </a:ext>
                </a:extLst>
              </a:tr>
              <a:tr h="0">
                <a:tc>
                  <a:txBody>
                    <a:bodyPr/>
                    <a:lstStyle/>
                    <a:p>
                      <a:pPr marL="0" marR="0" algn="ctr">
                        <a:lnSpc>
                          <a:spcPct val="100000"/>
                        </a:lnSpc>
                        <a:spcBef>
                          <a:spcPts val="0"/>
                        </a:spcBef>
                        <a:spcAft>
                          <a:spcPts val="200"/>
                        </a:spcAft>
                      </a:pPr>
                      <a:r>
                        <a:rPr lang="en-US" sz="1600" b="1" dirty="0">
                          <a:effectLst/>
                          <a:latin typeface="Century" panose="02040604050505020304" pitchFamily="18" charset="0"/>
                        </a:rPr>
                        <a:t>Overall utility score</a:t>
                      </a:r>
                      <a:endParaRPr lang="en-US" sz="1600" b="1"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solidFill>
                      <a:schemeClr val="accent3">
                        <a:lumMod val="40000"/>
                        <a:lumOff val="60000"/>
                        <a:alpha val="20000"/>
                      </a:schemeClr>
                    </a:solidFill>
                  </a:tcPr>
                </a:tc>
                <a:tc>
                  <a:txBody>
                    <a:bodyPr/>
                    <a:lstStyle/>
                    <a:p>
                      <a:pPr marL="54610" marR="0" algn="ctr">
                        <a:lnSpc>
                          <a:spcPct val="100000"/>
                        </a:lnSpc>
                        <a:spcBef>
                          <a:spcPts val="0"/>
                        </a:spcBef>
                        <a:spcAft>
                          <a:spcPts val="200"/>
                        </a:spcAft>
                      </a:pPr>
                      <a:r>
                        <a:rPr lang="en-US" sz="1600" dirty="0">
                          <a:effectLst/>
                          <a:latin typeface="Century" panose="02040604050505020304" pitchFamily="18" charset="0"/>
                        </a:rPr>
                        <a:t>Given the impression as an initial draft, consider how many changes would you make to render it suitable for clinical use.</a:t>
                      </a:r>
                      <a:endParaRPr lang="en-US" sz="1600" dirty="0">
                        <a:effectLst/>
                        <a:latin typeface="Century" panose="02040604050505020304" pitchFamily="18" charset="0"/>
                        <a:ea typeface="MS Mincho" panose="020B0400000000000000" pitchFamily="49" charset="-128"/>
                        <a:cs typeface="Times New Roman" panose="02020603050405020304" pitchFamily="18" charset="0"/>
                      </a:endParaRPr>
                    </a:p>
                  </a:txBody>
                  <a:tcPr marL="82614" marR="82614" marT="41307" marB="41307">
                    <a:solidFill>
                      <a:schemeClr val="accent3">
                        <a:lumMod val="40000"/>
                        <a:lumOff val="60000"/>
                        <a:alpha val="20000"/>
                      </a:schemeClr>
                    </a:solidFill>
                  </a:tcPr>
                </a:tc>
                <a:extLst>
                  <a:ext uri="{0D108BD9-81ED-4DB2-BD59-A6C34878D82A}">
                    <a16:rowId xmlns:a16="http://schemas.microsoft.com/office/drawing/2014/main" val="2708255037"/>
                  </a:ext>
                </a:extLst>
              </a:tr>
            </a:tbl>
          </a:graphicData>
        </a:graphic>
      </p:graphicFrame>
    </p:spTree>
    <p:extLst>
      <p:ext uri="{BB962C8B-B14F-4D97-AF65-F5344CB8AC3E}">
        <p14:creationId xmlns:p14="http://schemas.microsoft.com/office/powerpoint/2010/main" val="868529182"/>
      </p:ext>
    </p:extLst>
  </p:cSld>
  <p:clrMapOvr>
    <a:masterClrMapping/>
  </p:clrMapOvr>
  <mc:AlternateContent xmlns:mc="http://schemas.openxmlformats.org/markup-compatibility/2006" xmlns:p14="http://schemas.microsoft.com/office/powerpoint/2010/main">
    <mc:Choice Requires="p14">
      <p:transition spd="slow" p14:dur="2000" advTm="25"/>
    </mc:Choice>
    <mc:Fallback xmlns="">
      <p:transition spd="slow" advTm="2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Overall Utility Scores</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pSp>
        <p:nvGrpSpPr>
          <p:cNvPr id="8" name="Group 7">
            <a:extLst>
              <a:ext uri="{FF2B5EF4-FFF2-40B4-BE49-F238E27FC236}">
                <a16:creationId xmlns:a16="http://schemas.microsoft.com/office/drawing/2014/main" id="{1F32B5E7-B424-1395-D0F9-8411DB26C2C7}"/>
              </a:ext>
            </a:extLst>
          </p:cNvPr>
          <p:cNvGrpSpPr/>
          <p:nvPr/>
        </p:nvGrpSpPr>
        <p:grpSpPr>
          <a:xfrm>
            <a:off x="1027546" y="1788865"/>
            <a:ext cx="5968757" cy="4002619"/>
            <a:chOff x="762668" y="1662998"/>
            <a:chExt cx="6266263" cy="4200434"/>
          </a:xfrm>
        </p:grpSpPr>
        <p:grpSp>
          <p:nvGrpSpPr>
            <p:cNvPr id="9" name="Group 8">
              <a:extLst>
                <a:ext uri="{FF2B5EF4-FFF2-40B4-BE49-F238E27FC236}">
                  <a16:creationId xmlns:a16="http://schemas.microsoft.com/office/drawing/2014/main" id="{C09841D7-55F3-8B13-CE52-6AFE4F4FEEE2}"/>
                </a:ext>
              </a:extLst>
            </p:cNvPr>
            <p:cNvGrpSpPr/>
            <p:nvPr/>
          </p:nvGrpSpPr>
          <p:grpSpPr>
            <a:xfrm>
              <a:off x="762668" y="1662998"/>
              <a:ext cx="6266263" cy="4200434"/>
              <a:chOff x="762668" y="1662998"/>
              <a:chExt cx="6266263" cy="4200434"/>
            </a:xfrm>
          </p:grpSpPr>
          <p:grpSp>
            <p:nvGrpSpPr>
              <p:cNvPr id="23" name="Group 22">
                <a:extLst>
                  <a:ext uri="{FF2B5EF4-FFF2-40B4-BE49-F238E27FC236}">
                    <a16:creationId xmlns:a16="http://schemas.microsoft.com/office/drawing/2014/main" id="{077C0A56-0475-AB5C-7572-A301928E37EF}"/>
                  </a:ext>
                </a:extLst>
              </p:cNvPr>
              <p:cNvGrpSpPr/>
              <p:nvPr/>
            </p:nvGrpSpPr>
            <p:grpSpPr>
              <a:xfrm>
                <a:off x="762668" y="1662998"/>
                <a:ext cx="6266263" cy="3510397"/>
                <a:chOff x="762668" y="1662998"/>
                <a:chExt cx="6266263" cy="3510397"/>
              </a:xfrm>
            </p:grpSpPr>
            <p:pic>
              <p:nvPicPr>
                <p:cNvPr id="25" name="Picture 24">
                  <a:extLst>
                    <a:ext uri="{FF2B5EF4-FFF2-40B4-BE49-F238E27FC236}">
                      <a16:creationId xmlns:a16="http://schemas.microsoft.com/office/drawing/2014/main" id="{214B5C62-9AA0-529A-0E43-873BE5413F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343" t="40785" r="62190" b="36670"/>
                <a:stretch/>
              </p:blipFill>
              <p:spPr bwMode="auto">
                <a:xfrm>
                  <a:off x="2045015" y="2705101"/>
                  <a:ext cx="4983916" cy="2468294"/>
                </a:xfrm>
                <a:prstGeom prst="rect">
                  <a:avLst/>
                </a:prstGeom>
                <a:noFill/>
              </p:spPr>
            </p:pic>
            <p:sp>
              <p:nvSpPr>
                <p:cNvPr id="26" name="TextBox 25">
                  <a:extLst>
                    <a:ext uri="{FF2B5EF4-FFF2-40B4-BE49-F238E27FC236}">
                      <a16:creationId xmlns:a16="http://schemas.microsoft.com/office/drawing/2014/main" id="{34564DEC-231C-01C0-2AEC-7158C13C8D2C}"/>
                    </a:ext>
                  </a:extLst>
                </p:cNvPr>
                <p:cNvSpPr txBox="1"/>
                <p:nvPr/>
              </p:nvSpPr>
              <p:spPr>
                <a:xfrm>
                  <a:off x="2744650" y="1662998"/>
                  <a:ext cx="3337773" cy="461665"/>
                </a:xfrm>
                <a:prstGeom prst="rect">
                  <a:avLst/>
                </a:prstGeom>
                <a:noFill/>
              </p:spPr>
              <p:txBody>
                <a:bodyPr wrap="none" rtlCol="0">
                  <a:spAutoFit/>
                </a:bodyPr>
                <a:lstStyle/>
                <a:p>
                  <a:r>
                    <a:rPr lang="en-US" sz="2400" b="1" dirty="0">
                      <a:latin typeface="Century Gothic" panose="020B0502020202020204" pitchFamily="34" charset="0"/>
                      <a:cs typeface="Times New Roman" panose="02020603050405020304" pitchFamily="18" charset="0"/>
                    </a:rPr>
                    <a:t>Overall Clinical Utility</a:t>
                  </a:r>
                </a:p>
              </p:txBody>
            </p:sp>
            <p:pic>
              <p:nvPicPr>
                <p:cNvPr id="27" name="Picture 26">
                  <a:extLst>
                    <a:ext uri="{FF2B5EF4-FFF2-40B4-BE49-F238E27FC236}">
                      <a16:creationId xmlns:a16="http://schemas.microsoft.com/office/drawing/2014/main" id="{2FDA50B1-7708-F46D-DCBB-D993ED5B5E10}"/>
                    </a:ext>
                  </a:extLst>
                </p:cNvPr>
                <p:cNvPicPr>
                  <a:picLocks noChangeAspect="1"/>
                </p:cNvPicPr>
                <p:nvPr/>
              </p:nvPicPr>
              <p:blipFill>
                <a:blip r:embed="rId7"/>
                <a:stretch>
                  <a:fillRect/>
                </a:stretch>
              </p:blipFill>
              <p:spPr>
                <a:xfrm>
                  <a:off x="1679059" y="2188588"/>
                  <a:ext cx="5171305" cy="457200"/>
                </a:xfrm>
                <a:prstGeom prst="rect">
                  <a:avLst/>
                </a:prstGeom>
              </p:spPr>
            </p:pic>
            <p:sp>
              <p:nvSpPr>
                <p:cNvPr id="28" name="TextBox 27">
                  <a:extLst>
                    <a:ext uri="{FF2B5EF4-FFF2-40B4-BE49-F238E27FC236}">
                      <a16:creationId xmlns:a16="http://schemas.microsoft.com/office/drawing/2014/main" id="{AD7F01FE-B4C0-11B7-C641-9C5EFFB7DEC6}"/>
                    </a:ext>
                  </a:extLst>
                </p:cNvPr>
                <p:cNvSpPr txBox="1"/>
                <p:nvPr/>
              </p:nvSpPr>
              <p:spPr>
                <a:xfrm>
                  <a:off x="920041" y="2892148"/>
                  <a:ext cx="1120820"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own</a:t>
                  </a:r>
                </a:p>
              </p:txBody>
            </p:sp>
            <p:sp>
              <p:nvSpPr>
                <p:cNvPr id="29" name="TextBox 28">
                  <a:extLst>
                    <a:ext uri="{FF2B5EF4-FFF2-40B4-BE49-F238E27FC236}">
                      <a16:creationId xmlns:a16="http://schemas.microsoft.com/office/drawing/2014/main" id="{4C7105F8-6CFE-ED47-512F-A66D5DD26172}"/>
                    </a:ext>
                  </a:extLst>
                </p:cNvPr>
                <p:cNvSpPr txBox="1"/>
                <p:nvPr/>
              </p:nvSpPr>
              <p:spPr>
                <a:xfrm>
                  <a:off x="844608" y="3473263"/>
                  <a:ext cx="11849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own</a:t>
                  </a:r>
                </a:p>
              </p:txBody>
            </p:sp>
            <p:sp>
              <p:nvSpPr>
                <p:cNvPr id="30" name="TextBox 29">
                  <a:extLst>
                    <a:ext uri="{FF2B5EF4-FFF2-40B4-BE49-F238E27FC236}">
                      <a16:creationId xmlns:a16="http://schemas.microsoft.com/office/drawing/2014/main" id="{9756EB7C-56B4-4529-B9EF-39D5E8FB10F3}"/>
                    </a:ext>
                  </a:extLst>
                </p:cNvPr>
                <p:cNvSpPr txBox="1"/>
                <p:nvPr/>
              </p:nvSpPr>
              <p:spPr>
                <a:xfrm>
                  <a:off x="838103" y="4083446"/>
                  <a:ext cx="1197764"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other</a:t>
                  </a:r>
                </a:p>
              </p:txBody>
            </p:sp>
            <p:sp>
              <p:nvSpPr>
                <p:cNvPr id="31" name="TextBox 30">
                  <a:extLst>
                    <a:ext uri="{FF2B5EF4-FFF2-40B4-BE49-F238E27FC236}">
                      <a16:creationId xmlns:a16="http://schemas.microsoft.com/office/drawing/2014/main" id="{02ED6458-CAD0-D5E0-A3AF-5D4762101FA3}"/>
                    </a:ext>
                  </a:extLst>
                </p:cNvPr>
                <p:cNvSpPr txBox="1"/>
                <p:nvPr/>
              </p:nvSpPr>
              <p:spPr>
                <a:xfrm>
                  <a:off x="762668" y="4674431"/>
                  <a:ext cx="126188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other</a:t>
                  </a:r>
                </a:p>
              </p:txBody>
            </p:sp>
          </p:grpSp>
          <p:sp>
            <p:nvSpPr>
              <p:cNvPr id="24" name="TextBox 23">
                <a:extLst>
                  <a:ext uri="{FF2B5EF4-FFF2-40B4-BE49-F238E27FC236}">
                    <a16:creationId xmlns:a16="http://schemas.microsoft.com/office/drawing/2014/main" id="{34551EB7-58A3-4B83-F1A0-79E677ACD17A}"/>
                  </a:ext>
                </a:extLst>
              </p:cNvPr>
              <p:cNvSpPr txBox="1"/>
              <p:nvPr/>
            </p:nvSpPr>
            <p:spPr>
              <a:xfrm>
                <a:off x="3264325" y="5494100"/>
                <a:ext cx="173637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Number of cases</a:t>
                </a:r>
              </a:p>
            </p:txBody>
          </p:sp>
        </p:grpSp>
        <p:sp>
          <p:nvSpPr>
            <p:cNvPr id="13" name="TextBox 12">
              <a:extLst>
                <a:ext uri="{FF2B5EF4-FFF2-40B4-BE49-F238E27FC236}">
                  <a16:creationId xmlns:a16="http://schemas.microsoft.com/office/drawing/2014/main" id="{22724A8F-4632-D68A-7848-FAB26A0CB109}"/>
                </a:ext>
              </a:extLst>
            </p:cNvPr>
            <p:cNvSpPr txBox="1"/>
            <p:nvPr/>
          </p:nvSpPr>
          <p:spPr>
            <a:xfrm>
              <a:off x="2006006"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727C9402-07A0-31F5-B60E-8DE67A4B0CDD}"/>
                </a:ext>
              </a:extLst>
            </p:cNvPr>
            <p:cNvSpPr txBox="1"/>
            <p:nvPr/>
          </p:nvSpPr>
          <p:spPr>
            <a:xfrm>
              <a:off x="2613819"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5</a:t>
              </a:r>
            </a:p>
          </p:txBody>
        </p:sp>
        <p:sp>
          <p:nvSpPr>
            <p:cNvPr id="15" name="TextBox 14">
              <a:extLst>
                <a:ext uri="{FF2B5EF4-FFF2-40B4-BE49-F238E27FC236}">
                  <a16:creationId xmlns:a16="http://schemas.microsoft.com/office/drawing/2014/main" id="{9B26ADC0-98F7-7585-E8D0-E7F0F4FDBCA7}"/>
                </a:ext>
              </a:extLst>
            </p:cNvPr>
            <p:cNvSpPr txBox="1"/>
            <p:nvPr/>
          </p:nvSpPr>
          <p:spPr>
            <a:xfrm>
              <a:off x="3169242"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10</a:t>
              </a:r>
            </a:p>
          </p:txBody>
        </p:sp>
        <p:sp>
          <p:nvSpPr>
            <p:cNvPr id="16" name="TextBox 15">
              <a:extLst>
                <a:ext uri="{FF2B5EF4-FFF2-40B4-BE49-F238E27FC236}">
                  <a16:creationId xmlns:a16="http://schemas.microsoft.com/office/drawing/2014/main" id="{A5468345-2C9C-5932-8F61-5C9611EAE8B1}"/>
                </a:ext>
              </a:extLst>
            </p:cNvPr>
            <p:cNvSpPr txBox="1"/>
            <p:nvPr/>
          </p:nvSpPr>
          <p:spPr>
            <a:xfrm>
              <a:off x="3801973"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15</a:t>
              </a:r>
            </a:p>
          </p:txBody>
        </p:sp>
        <p:sp>
          <p:nvSpPr>
            <p:cNvPr id="17" name="TextBox 16">
              <a:extLst>
                <a:ext uri="{FF2B5EF4-FFF2-40B4-BE49-F238E27FC236}">
                  <a16:creationId xmlns:a16="http://schemas.microsoft.com/office/drawing/2014/main" id="{95494026-4CBC-AA1C-F009-3B39B7A76130}"/>
                </a:ext>
              </a:extLst>
            </p:cNvPr>
            <p:cNvSpPr txBox="1"/>
            <p:nvPr/>
          </p:nvSpPr>
          <p:spPr>
            <a:xfrm>
              <a:off x="4420430"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20</a:t>
              </a:r>
            </a:p>
          </p:txBody>
        </p:sp>
        <p:sp>
          <p:nvSpPr>
            <p:cNvPr id="20" name="TextBox 19">
              <a:extLst>
                <a:ext uri="{FF2B5EF4-FFF2-40B4-BE49-F238E27FC236}">
                  <a16:creationId xmlns:a16="http://schemas.microsoft.com/office/drawing/2014/main" id="{4341C355-5299-6F25-E2E7-73FB6134BA0B}"/>
                </a:ext>
              </a:extLst>
            </p:cNvPr>
            <p:cNvSpPr txBox="1"/>
            <p:nvPr/>
          </p:nvSpPr>
          <p:spPr>
            <a:xfrm>
              <a:off x="5034114"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25</a:t>
              </a:r>
            </a:p>
          </p:txBody>
        </p:sp>
        <p:sp>
          <p:nvSpPr>
            <p:cNvPr id="21" name="TextBox 20">
              <a:extLst>
                <a:ext uri="{FF2B5EF4-FFF2-40B4-BE49-F238E27FC236}">
                  <a16:creationId xmlns:a16="http://schemas.microsoft.com/office/drawing/2014/main" id="{6FC3D54D-6F26-EBA3-06DA-57BEBF63B820}"/>
                </a:ext>
              </a:extLst>
            </p:cNvPr>
            <p:cNvSpPr txBox="1"/>
            <p:nvPr/>
          </p:nvSpPr>
          <p:spPr>
            <a:xfrm>
              <a:off x="5652561"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30</a:t>
              </a:r>
            </a:p>
          </p:txBody>
        </p:sp>
        <p:sp>
          <p:nvSpPr>
            <p:cNvPr id="22" name="TextBox 21">
              <a:extLst>
                <a:ext uri="{FF2B5EF4-FFF2-40B4-BE49-F238E27FC236}">
                  <a16:creationId xmlns:a16="http://schemas.microsoft.com/office/drawing/2014/main" id="{EAE93ED6-D07A-E358-8EB5-997CFB36226E}"/>
                </a:ext>
              </a:extLst>
            </p:cNvPr>
            <p:cNvSpPr txBox="1"/>
            <p:nvPr/>
          </p:nvSpPr>
          <p:spPr>
            <a:xfrm>
              <a:off x="6271009" y="5124768"/>
              <a:ext cx="42154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35</a:t>
              </a:r>
            </a:p>
          </p:txBody>
        </p:sp>
      </p:grpSp>
      <p:grpSp>
        <p:nvGrpSpPr>
          <p:cNvPr id="19" name="Group 18">
            <a:extLst>
              <a:ext uri="{FF2B5EF4-FFF2-40B4-BE49-F238E27FC236}">
                <a16:creationId xmlns:a16="http://schemas.microsoft.com/office/drawing/2014/main" id="{FEBD4A5F-FE4D-87A7-1297-11F5B5FF7B38}"/>
              </a:ext>
            </a:extLst>
          </p:cNvPr>
          <p:cNvGrpSpPr/>
          <p:nvPr/>
        </p:nvGrpSpPr>
        <p:grpSpPr>
          <a:xfrm>
            <a:off x="6590944" y="2947896"/>
            <a:ext cx="775258" cy="2110201"/>
            <a:chOff x="6590944" y="2947896"/>
            <a:chExt cx="775258" cy="2110201"/>
          </a:xfrm>
        </p:grpSpPr>
        <p:sp>
          <p:nvSpPr>
            <p:cNvPr id="32" name="TextBox 31">
              <a:extLst>
                <a:ext uri="{FF2B5EF4-FFF2-40B4-BE49-F238E27FC236}">
                  <a16:creationId xmlns:a16="http://schemas.microsoft.com/office/drawing/2014/main" id="{87909720-53AD-F609-5066-0EFFC8B27498}"/>
                </a:ext>
              </a:extLst>
            </p:cNvPr>
            <p:cNvSpPr txBox="1"/>
            <p:nvPr/>
          </p:nvSpPr>
          <p:spPr>
            <a:xfrm>
              <a:off x="6590944" y="2947896"/>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4.75</a:t>
              </a:r>
            </a:p>
          </p:txBody>
        </p:sp>
        <p:sp>
          <p:nvSpPr>
            <p:cNvPr id="33" name="TextBox 32">
              <a:extLst>
                <a:ext uri="{FF2B5EF4-FFF2-40B4-BE49-F238E27FC236}">
                  <a16:creationId xmlns:a16="http://schemas.microsoft.com/office/drawing/2014/main" id="{BD37B7B1-11D8-FE5B-5F3F-E59142B4ADFB}"/>
                </a:ext>
              </a:extLst>
            </p:cNvPr>
            <p:cNvSpPr txBox="1"/>
            <p:nvPr/>
          </p:nvSpPr>
          <p:spPr>
            <a:xfrm>
              <a:off x="6590944" y="3524349"/>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4.08</a:t>
              </a:r>
            </a:p>
          </p:txBody>
        </p:sp>
        <p:sp>
          <p:nvSpPr>
            <p:cNvPr id="34" name="TextBox 33">
              <a:extLst>
                <a:ext uri="{FF2B5EF4-FFF2-40B4-BE49-F238E27FC236}">
                  <a16:creationId xmlns:a16="http://schemas.microsoft.com/office/drawing/2014/main" id="{7D14E847-DB6A-7C74-7ADA-B6BF598E462D}"/>
                </a:ext>
              </a:extLst>
            </p:cNvPr>
            <p:cNvSpPr txBox="1"/>
            <p:nvPr/>
          </p:nvSpPr>
          <p:spPr>
            <a:xfrm>
              <a:off x="6590944" y="4077738"/>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4.03</a:t>
              </a:r>
            </a:p>
          </p:txBody>
        </p:sp>
        <p:sp>
          <p:nvSpPr>
            <p:cNvPr id="35" name="TextBox 34">
              <a:extLst>
                <a:ext uri="{FF2B5EF4-FFF2-40B4-BE49-F238E27FC236}">
                  <a16:creationId xmlns:a16="http://schemas.microsoft.com/office/drawing/2014/main" id="{D063FAFF-EDA6-44DE-2895-7956A9502C70}"/>
                </a:ext>
              </a:extLst>
            </p:cNvPr>
            <p:cNvSpPr txBox="1"/>
            <p:nvPr/>
          </p:nvSpPr>
          <p:spPr>
            <a:xfrm flipH="1">
              <a:off x="6590944" y="4657987"/>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3.33</a:t>
              </a:r>
            </a:p>
          </p:txBody>
        </p:sp>
      </p:grpSp>
    </p:spTree>
    <p:extLst>
      <p:ext uri="{BB962C8B-B14F-4D97-AF65-F5344CB8AC3E}">
        <p14:creationId xmlns:p14="http://schemas.microsoft.com/office/powerpoint/2010/main" val="3032319383"/>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Overall Utility Scores</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pSp>
        <p:nvGrpSpPr>
          <p:cNvPr id="8" name="Group 7">
            <a:extLst>
              <a:ext uri="{FF2B5EF4-FFF2-40B4-BE49-F238E27FC236}">
                <a16:creationId xmlns:a16="http://schemas.microsoft.com/office/drawing/2014/main" id="{1F32B5E7-B424-1395-D0F9-8411DB26C2C7}"/>
              </a:ext>
            </a:extLst>
          </p:cNvPr>
          <p:cNvGrpSpPr/>
          <p:nvPr/>
        </p:nvGrpSpPr>
        <p:grpSpPr>
          <a:xfrm>
            <a:off x="1027546" y="1788865"/>
            <a:ext cx="5968757" cy="4002619"/>
            <a:chOff x="762668" y="1662998"/>
            <a:chExt cx="6266263" cy="4200434"/>
          </a:xfrm>
        </p:grpSpPr>
        <p:grpSp>
          <p:nvGrpSpPr>
            <p:cNvPr id="9" name="Group 8">
              <a:extLst>
                <a:ext uri="{FF2B5EF4-FFF2-40B4-BE49-F238E27FC236}">
                  <a16:creationId xmlns:a16="http://schemas.microsoft.com/office/drawing/2014/main" id="{C09841D7-55F3-8B13-CE52-6AFE4F4FEEE2}"/>
                </a:ext>
              </a:extLst>
            </p:cNvPr>
            <p:cNvGrpSpPr/>
            <p:nvPr/>
          </p:nvGrpSpPr>
          <p:grpSpPr>
            <a:xfrm>
              <a:off x="762668" y="1662998"/>
              <a:ext cx="6266263" cy="4200434"/>
              <a:chOff x="762668" y="1662998"/>
              <a:chExt cx="6266263" cy="4200434"/>
            </a:xfrm>
          </p:grpSpPr>
          <p:grpSp>
            <p:nvGrpSpPr>
              <p:cNvPr id="23" name="Group 22">
                <a:extLst>
                  <a:ext uri="{FF2B5EF4-FFF2-40B4-BE49-F238E27FC236}">
                    <a16:creationId xmlns:a16="http://schemas.microsoft.com/office/drawing/2014/main" id="{077C0A56-0475-AB5C-7572-A301928E37EF}"/>
                  </a:ext>
                </a:extLst>
              </p:cNvPr>
              <p:cNvGrpSpPr/>
              <p:nvPr/>
            </p:nvGrpSpPr>
            <p:grpSpPr>
              <a:xfrm>
                <a:off x="762668" y="1662998"/>
                <a:ext cx="6266263" cy="3510397"/>
                <a:chOff x="762668" y="1662998"/>
                <a:chExt cx="6266263" cy="3510397"/>
              </a:xfrm>
            </p:grpSpPr>
            <p:pic>
              <p:nvPicPr>
                <p:cNvPr id="25" name="Picture 24">
                  <a:extLst>
                    <a:ext uri="{FF2B5EF4-FFF2-40B4-BE49-F238E27FC236}">
                      <a16:creationId xmlns:a16="http://schemas.microsoft.com/office/drawing/2014/main" id="{214B5C62-9AA0-529A-0E43-873BE5413F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343" t="40785" r="62190" b="36670"/>
                <a:stretch/>
              </p:blipFill>
              <p:spPr bwMode="auto">
                <a:xfrm>
                  <a:off x="2045015" y="2705101"/>
                  <a:ext cx="4983916" cy="2468294"/>
                </a:xfrm>
                <a:prstGeom prst="rect">
                  <a:avLst/>
                </a:prstGeom>
                <a:noFill/>
              </p:spPr>
            </p:pic>
            <p:sp>
              <p:nvSpPr>
                <p:cNvPr id="26" name="TextBox 25">
                  <a:extLst>
                    <a:ext uri="{FF2B5EF4-FFF2-40B4-BE49-F238E27FC236}">
                      <a16:creationId xmlns:a16="http://schemas.microsoft.com/office/drawing/2014/main" id="{34564DEC-231C-01C0-2AEC-7158C13C8D2C}"/>
                    </a:ext>
                  </a:extLst>
                </p:cNvPr>
                <p:cNvSpPr txBox="1"/>
                <p:nvPr/>
              </p:nvSpPr>
              <p:spPr>
                <a:xfrm>
                  <a:off x="2744650" y="1662998"/>
                  <a:ext cx="3337773" cy="461665"/>
                </a:xfrm>
                <a:prstGeom prst="rect">
                  <a:avLst/>
                </a:prstGeom>
                <a:noFill/>
              </p:spPr>
              <p:txBody>
                <a:bodyPr wrap="none" rtlCol="0">
                  <a:spAutoFit/>
                </a:bodyPr>
                <a:lstStyle/>
                <a:p>
                  <a:r>
                    <a:rPr lang="en-US" sz="2400" b="1" dirty="0">
                      <a:latin typeface="Century Gothic" panose="020B0502020202020204" pitchFamily="34" charset="0"/>
                      <a:cs typeface="Times New Roman" panose="02020603050405020304" pitchFamily="18" charset="0"/>
                    </a:rPr>
                    <a:t>Overall Clinical Utility</a:t>
                  </a:r>
                </a:p>
              </p:txBody>
            </p:sp>
            <p:pic>
              <p:nvPicPr>
                <p:cNvPr id="27" name="Picture 26">
                  <a:extLst>
                    <a:ext uri="{FF2B5EF4-FFF2-40B4-BE49-F238E27FC236}">
                      <a16:creationId xmlns:a16="http://schemas.microsoft.com/office/drawing/2014/main" id="{2FDA50B1-7708-F46D-DCBB-D993ED5B5E10}"/>
                    </a:ext>
                  </a:extLst>
                </p:cNvPr>
                <p:cNvPicPr>
                  <a:picLocks noChangeAspect="1"/>
                </p:cNvPicPr>
                <p:nvPr/>
              </p:nvPicPr>
              <p:blipFill>
                <a:blip r:embed="rId7"/>
                <a:stretch>
                  <a:fillRect/>
                </a:stretch>
              </p:blipFill>
              <p:spPr>
                <a:xfrm>
                  <a:off x="1679059" y="2188588"/>
                  <a:ext cx="5171305" cy="457200"/>
                </a:xfrm>
                <a:prstGeom prst="rect">
                  <a:avLst/>
                </a:prstGeom>
              </p:spPr>
            </p:pic>
            <p:sp>
              <p:nvSpPr>
                <p:cNvPr id="28" name="TextBox 27">
                  <a:extLst>
                    <a:ext uri="{FF2B5EF4-FFF2-40B4-BE49-F238E27FC236}">
                      <a16:creationId xmlns:a16="http://schemas.microsoft.com/office/drawing/2014/main" id="{AD7F01FE-B4C0-11B7-C641-9C5EFFB7DEC6}"/>
                    </a:ext>
                  </a:extLst>
                </p:cNvPr>
                <p:cNvSpPr txBox="1"/>
                <p:nvPr/>
              </p:nvSpPr>
              <p:spPr>
                <a:xfrm>
                  <a:off x="920041" y="2892148"/>
                  <a:ext cx="1120820"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own</a:t>
                  </a:r>
                </a:p>
              </p:txBody>
            </p:sp>
            <p:sp>
              <p:nvSpPr>
                <p:cNvPr id="29" name="TextBox 28">
                  <a:extLst>
                    <a:ext uri="{FF2B5EF4-FFF2-40B4-BE49-F238E27FC236}">
                      <a16:creationId xmlns:a16="http://schemas.microsoft.com/office/drawing/2014/main" id="{4C7105F8-6CFE-ED47-512F-A66D5DD26172}"/>
                    </a:ext>
                  </a:extLst>
                </p:cNvPr>
                <p:cNvSpPr txBox="1"/>
                <p:nvPr/>
              </p:nvSpPr>
              <p:spPr>
                <a:xfrm>
                  <a:off x="844608" y="3473263"/>
                  <a:ext cx="11849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own</a:t>
                  </a:r>
                </a:p>
              </p:txBody>
            </p:sp>
            <p:sp>
              <p:nvSpPr>
                <p:cNvPr id="30" name="TextBox 29">
                  <a:extLst>
                    <a:ext uri="{FF2B5EF4-FFF2-40B4-BE49-F238E27FC236}">
                      <a16:creationId xmlns:a16="http://schemas.microsoft.com/office/drawing/2014/main" id="{9756EB7C-56B4-4529-B9EF-39D5E8FB10F3}"/>
                    </a:ext>
                  </a:extLst>
                </p:cNvPr>
                <p:cNvSpPr txBox="1"/>
                <p:nvPr/>
              </p:nvSpPr>
              <p:spPr>
                <a:xfrm>
                  <a:off x="838103" y="4083446"/>
                  <a:ext cx="1197764"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other</a:t>
                  </a:r>
                </a:p>
              </p:txBody>
            </p:sp>
            <p:sp>
              <p:nvSpPr>
                <p:cNvPr id="31" name="TextBox 30">
                  <a:extLst>
                    <a:ext uri="{FF2B5EF4-FFF2-40B4-BE49-F238E27FC236}">
                      <a16:creationId xmlns:a16="http://schemas.microsoft.com/office/drawing/2014/main" id="{02ED6458-CAD0-D5E0-A3AF-5D4762101FA3}"/>
                    </a:ext>
                  </a:extLst>
                </p:cNvPr>
                <p:cNvSpPr txBox="1"/>
                <p:nvPr/>
              </p:nvSpPr>
              <p:spPr>
                <a:xfrm>
                  <a:off x="762668" y="4674431"/>
                  <a:ext cx="126188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other</a:t>
                  </a:r>
                </a:p>
              </p:txBody>
            </p:sp>
          </p:grpSp>
          <p:sp>
            <p:nvSpPr>
              <p:cNvPr id="24" name="TextBox 23">
                <a:extLst>
                  <a:ext uri="{FF2B5EF4-FFF2-40B4-BE49-F238E27FC236}">
                    <a16:creationId xmlns:a16="http://schemas.microsoft.com/office/drawing/2014/main" id="{34551EB7-58A3-4B83-F1A0-79E677ACD17A}"/>
                  </a:ext>
                </a:extLst>
              </p:cNvPr>
              <p:cNvSpPr txBox="1"/>
              <p:nvPr/>
            </p:nvSpPr>
            <p:spPr>
              <a:xfrm>
                <a:off x="3264325" y="5494100"/>
                <a:ext cx="173637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Number of cases</a:t>
                </a:r>
              </a:p>
            </p:txBody>
          </p:sp>
        </p:grpSp>
        <p:sp>
          <p:nvSpPr>
            <p:cNvPr id="13" name="TextBox 12">
              <a:extLst>
                <a:ext uri="{FF2B5EF4-FFF2-40B4-BE49-F238E27FC236}">
                  <a16:creationId xmlns:a16="http://schemas.microsoft.com/office/drawing/2014/main" id="{22724A8F-4632-D68A-7848-FAB26A0CB109}"/>
                </a:ext>
              </a:extLst>
            </p:cNvPr>
            <p:cNvSpPr txBox="1"/>
            <p:nvPr/>
          </p:nvSpPr>
          <p:spPr>
            <a:xfrm>
              <a:off x="2006006"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727C9402-07A0-31F5-B60E-8DE67A4B0CDD}"/>
                </a:ext>
              </a:extLst>
            </p:cNvPr>
            <p:cNvSpPr txBox="1"/>
            <p:nvPr/>
          </p:nvSpPr>
          <p:spPr>
            <a:xfrm>
              <a:off x="2613819"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5</a:t>
              </a:r>
            </a:p>
          </p:txBody>
        </p:sp>
        <p:sp>
          <p:nvSpPr>
            <p:cNvPr id="15" name="TextBox 14">
              <a:extLst>
                <a:ext uri="{FF2B5EF4-FFF2-40B4-BE49-F238E27FC236}">
                  <a16:creationId xmlns:a16="http://schemas.microsoft.com/office/drawing/2014/main" id="{9B26ADC0-98F7-7585-E8D0-E7F0F4FDBCA7}"/>
                </a:ext>
              </a:extLst>
            </p:cNvPr>
            <p:cNvSpPr txBox="1"/>
            <p:nvPr/>
          </p:nvSpPr>
          <p:spPr>
            <a:xfrm>
              <a:off x="3169242"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10</a:t>
              </a:r>
            </a:p>
          </p:txBody>
        </p:sp>
        <p:sp>
          <p:nvSpPr>
            <p:cNvPr id="16" name="TextBox 15">
              <a:extLst>
                <a:ext uri="{FF2B5EF4-FFF2-40B4-BE49-F238E27FC236}">
                  <a16:creationId xmlns:a16="http://schemas.microsoft.com/office/drawing/2014/main" id="{A5468345-2C9C-5932-8F61-5C9611EAE8B1}"/>
                </a:ext>
              </a:extLst>
            </p:cNvPr>
            <p:cNvSpPr txBox="1"/>
            <p:nvPr/>
          </p:nvSpPr>
          <p:spPr>
            <a:xfrm>
              <a:off x="3801973"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15</a:t>
              </a:r>
            </a:p>
          </p:txBody>
        </p:sp>
        <p:sp>
          <p:nvSpPr>
            <p:cNvPr id="17" name="TextBox 16">
              <a:extLst>
                <a:ext uri="{FF2B5EF4-FFF2-40B4-BE49-F238E27FC236}">
                  <a16:creationId xmlns:a16="http://schemas.microsoft.com/office/drawing/2014/main" id="{95494026-4CBC-AA1C-F009-3B39B7A76130}"/>
                </a:ext>
              </a:extLst>
            </p:cNvPr>
            <p:cNvSpPr txBox="1"/>
            <p:nvPr/>
          </p:nvSpPr>
          <p:spPr>
            <a:xfrm>
              <a:off x="4420430"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20</a:t>
              </a:r>
            </a:p>
          </p:txBody>
        </p:sp>
        <p:sp>
          <p:nvSpPr>
            <p:cNvPr id="20" name="TextBox 19">
              <a:extLst>
                <a:ext uri="{FF2B5EF4-FFF2-40B4-BE49-F238E27FC236}">
                  <a16:creationId xmlns:a16="http://schemas.microsoft.com/office/drawing/2014/main" id="{4341C355-5299-6F25-E2E7-73FB6134BA0B}"/>
                </a:ext>
              </a:extLst>
            </p:cNvPr>
            <p:cNvSpPr txBox="1"/>
            <p:nvPr/>
          </p:nvSpPr>
          <p:spPr>
            <a:xfrm>
              <a:off x="5034114"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25</a:t>
              </a:r>
            </a:p>
          </p:txBody>
        </p:sp>
        <p:sp>
          <p:nvSpPr>
            <p:cNvPr id="21" name="TextBox 20">
              <a:extLst>
                <a:ext uri="{FF2B5EF4-FFF2-40B4-BE49-F238E27FC236}">
                  <a16:creationId xmlns:a16="http://schemas.microsoft.com/office/drawing/2014/main" id="{6FC3D54D-6F26-EBA3-06DA-57BEBF63B820}"/>
                </a:ext>
              </a:extLst>
            </p:cNvPr>
            <p:cNvSpPr txBox="1"/>
            <p:nvPr/>
          </p:nvSpPr>
          <p:spPr>
            <a:xfrm>
              <a:off x="5652561"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30</a:t>
              </a:r>
            </a:p>
          </p:txBody>
        </p:sp>
        <p:sp>
          <p:nvSpPr>
            <p:cNvPr id="22" name="TextBox 21">
              <a:extLst>
                <a:ext uri="{FF2B5EF4-FFF2-40B4-BE49-F238E27FC236}">
                  <a16:creationId xmlns:a16="http://schemas.microsoft.com/office/drawing/2014/main" id="{EAE93ED6-D07A-E358-8EB5-997CFB36226E}"/>
                </a:ext>
              </a:extLst>
            </p:cNvPr>
            <p:cNvSpPr txBox="1"/>
            <p:nvPr/>
          </p:nvSpPr>
          <p:spPr>
            <a:xfrm>
              <a:off x="6271009" y="5124768"/>
              <a:ext cx="42154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35</a:t>
              </a:r>
            </a:p>
          </p:txBody>
        </p:sp>
      </p:grpSp>
      <p:sp>
        <p:nvSpPr>
          <p:cNvPr id="4" name="Rectangle: Rounded Corners 3">
            <a:extLst>
              <a:ext uri="{FF2B5EF4-FFF2-40B4-BE49-F238E27FC236}">
                <a16:creationId xmlns:a16="http://schemas.microsoft.com/office/drawing/2014/main" id="{EF4AB492-1078-1E7B-9FA9-EFA9699433D2}"/>
              </a:ext>
            </a:extLst>
          </p:cNvPr>
          <p:cNvSpPr/>
          <p:nvPr/>
        </p:nvSpPr>
        <p:spPr>
          <a:xfrm>
            <a:off x="748875" y="3473834"/>
            <a:ext cx="6532148" cy="495828"/>
          </a:xfrm>
          <a:prstGeom prst="roundRect">
            <a:avLst/>
          </a:prstGeom>
          <a:noFill/>
          <a:ln w="38100">
            <a:solidFill>
              <a:srgbClr val="F4913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9394267-0AFB-4F57-D003-89EB96FDDF52}"/>
              </a:ext>
            </a:extLst>
          </p:cNvPr>
          <p:cNvSpPr/>
          <p:nvPr/>
        </p:nvSpPr>
        <p:spPr>
          <a:xfrm>
            <a:off x="748874" y="4599060"/>
            <a:ext cx="6532148" cy="495829"/>
          </a:xfrm>
          <a:prstGeom prst="roundRect">
            <a:avLst/>
          </a:prstGeom>
          <a:noFill/>
          <a:ln w="38100">
            <a:solidFill>
              <a:srgbClr val="F4913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D22A8BA-5351-3B19-37F4-0E5B926F99A9}"/>
              </a:ext>
            </a:extLst>
          </p:cNvPr>
          <p:cNvGrpSpPr/>
          <p:nvPr/>
        </p:nvGrpSpPr>
        <p:grpSpPr>
          <a:xfrm>
            <a:off x="6590944" y="2947896"/>
            <a:ext cx="775258" cy="2110201"/>
            <a:chOff x="6590944" y="2947896"/>
            <a:chExt cx="775258" cy="2110201"/>
          </a:xfrm>
        </p:grpSpPr>
        <p:sp>
          <p:nvSpPr>
            <p:cNvPr id="35" name="TextBox 34">
              <a:extLst>
                <a:ext uri="{FF2B5EF4-FFF2-40B4-BE49-F238E27FC236}">
                  <a16:creationId xmlns:a16="http://schemas.microsoft.com/office/drawing/2014/main" id="{0784B3C3-B908-FA7B-FF7A-B87378BC995E}"/>
                </a:ext>
              </a:extLst>
            </p:cNvPr>
            <p:cNvSpPr txBox="1"/>
            <p:nvPr/>
          </p:nvSpPr>
          <p:spPr>
            <a:xfrm>
              <a:off x="6590944" y="2947896"/>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4.75</a:t>
              </a:r>
            </a:p>
          </p:txBody>
        </p:sp>
        <p:sp>
          <p:nvSpPr>
            <p:cNvPr id="36" name="TextBox 35">
              <a:extLst>
                <a:ext uri="{FF2B5EF4-FFF2-40B4-BE49-F238E27FC236}">
                  <a16:creationId xmlns:a16="http://schemas.microsoft.com/office/drawing/2014/main" id="{79190762-A855-60BD-E613-5CD03AD5DADF}"/>
                </a:ext>
              </a:extLst>
            </p:cNvPr>
            <p:cNvSpPr txBox="1"/>
            <p:nvPr/>
          </p:nvSpPr>
          <p:spPr>
            <a:xfrm>
              <a:off x="6590944" y="3524349"/>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4.08</a:t>
              </a:r>
            </a:p>
          </p:txBody>
        </p:sp>
        <p:sp>
          <p:nvSpPr>
            <p:cNvPr id="37" name="TextBox 36">
              <a:extLst>
                <a:ext uri="{FF2B5EF4-FFF2-40B4-BE49-F238E27FC236}">
                  <a16:creationId xmlns:a16="http://schemas.microsoft.com/office/drawing/2014/main" id="{4F8EBA39-235F-1BCB-5670-547F240F33F3}"/>
                </a:ext>
              </a:extLst>
            </p:cNvPr>
            <p:cNvSpPr txBox="1"/>
            <p:nvPr/>
          </p:nvSpPr>
          <p:spPr>
            <a:xfrm>
              <a:off x="6590944" y="4077738"/>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4.03</a:t>
              </a:r>
            </a:p>
          </p:txBody>
        </p:sp>
        <p:sp>
          <p:nvSpPr>
            <p:cNvPr id="38" name="TextBox 37">
              <a:extLst>
                <a:ext uri="{FF2B5EF4-FFF2-40B4-BE49-F238E27FC236}">
                  <a16:creationId xmlns:a16="http://schemas.microsoft.com/office/drawing/2014/main" id="{11A68848-7950-D107-7C27-38292349F778}"/>
                </a:ext>
              </a:extLst>
            </p:cNvPr>
            <p:cNvSpPr txBox="1"/>
            <p:nvPr/>
          </p:nvSpPr>
          <p:spPr>
            <a:xfrm flipH="1">
              <a:off x="6590944" y="4657987"/>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3.33</a:t>
              </a:r>
            </a:p>
          </p:txBody>
        </p:sp>
      </p:grpSp>
      <p:sp>
        <p:nvSpPr>
          <p:cNvPr id="19" name="Content Placeholder 5">
            <a:extLst>
              <a:ext uri="{FF2B5EF4-FFF2-40B4-BE49-F238E27FC236}">
                <a16:creationId xmlns:a16="http://schemas.microsoft.com/office/drawing/2014/main" id="{371D8531-31A0-C3D1-FD30-8D96215B17F2}"/>
              </a:ext>
            </a:extLst>
          </p:cNvPr>
          <p:cNvSpPr txBox="1">
            <a:spLocks/>
          </p:cNvSpPr>
          <p:nvPr/>
        </p:nvSpPr>
        <p:spPr>
          <a:xfrm>
            <a:off x="7406363" y="3434211"/>
            <a:ext cx="4381247" cy="1322227"/>
          </a:xfrm>
          <a:prstGeom prst="rect">
            <a:avLst/>
          </a:prstGeom>
        </p:spPr>
        <p:txBody>
          <a:bodyPr/>
          <a:lstStyle>
            <a:lvl1pPr marL="176213" indent="-176213"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65760">
              <a:spcBef>
                <a:spcPts val="0"/>
              </a:spcBef>
            </a:pPr>
            <a:r>
              <a:rPr lang="en-US" sz="2000" dirty="0"/>
              <a:t>In total, </a:t>
            </a:r>
            <a:r>
              <a:rPr lang="en-US" sz="2000" b="1" dirty="0"/>
              <a:t>83%</a:t>
            </a:r>
            <a:r>
              <a:rPr lang="en-US" sz="2000" dirty="0"/>
              <a:t> of the </a:t>
            </a:r>
            <a:r>
              <a:rPr lang="en-US" sz="2000" b="1" dirty="0"/>
              <a:t>PEGASUS-generated impressions </a:t>
            </a:r>
            <a:r>
              <a:rPr lang="en-US" sz="2000" dirty="0"/>
              <a:t>were scored as clinically acceptable (scores 3-5)</a:t>
            </a:r>
          </a:p>
          <a:p>
            <a:pPr indent="-365760">
              <a:spcBef>
                <a:spcPts val="0"/>
              </a:spcBef>
            </a:pPr>
            <a:endParaRPr lang="en-US" sz="2000" dirty="0"/>
          </a:p>
          <a:p>
            <a:pPr indent="-365760">
              <a:spcBef>
                <a:spcPts val="0"/>
              </a:spcBef>
            </a:pPr>
            <a:endParaRPr lang="en-US" sz="2000" dirty="0"/>
          </a:p>
          <a:p>
            <a:pPr indent="-365760">
              <a:spcBef>
                <a:spcPts val="0"/>
              </a:spcBef>
            </a:pPr>
            <a:endParaRPr lang="en-US" sz="2000" dirty="0"/>
          </a:p>
          <a:p>
            <a:pPr indent="-365760">
              <a:spcBef>
                <a:spcPts val="0"/>
              </a:spcBef>
            </a:pPr>
            <a:endParaRPr lang="en-US" sz="2000" dirty="0"/>
          </a:p>
          <a:p>
            <a:pPr indent="-365760">
              <a:spcBef>
                <a:spcPts val="0"/>
              </a:spcBef>
            </a:pPr>
            <a:endParaRPr lang="en-US" sz="2000" dirty="0"/>
          </a:p>
          <a:p>
            <a:pPr indent="-365760">
              <a:spcBef>
                <a:spcPts val="0"/>
              </a:spcBef>
            </a:pPr>
            <a:endParaRPr lang="en-US" sz="2000" dirty="0"/>
          </a:p>
          <a:p>
            <a:pPr indent="-365760">
              <a:spcBef>
                <a:spcPts val="0"/>
              </a:spcBef>
            </a:pPr>
            <a:endParaRPr lang="en-US" sz="2000" dirty="0"/>
          </a:p>
        </p:txBody>
      </p:sp>
    </p:spTree>
    <p:extLst>
      <p:ext uri="{BB962C8B-B14F-4D97-AF65-F5344CB8AC3E}">
        <p14:creationId xmlns:p14="http://schemas.microsoft.com/office/powerpoint/2010/main" val="976659792"/>
      </p:ext>
    </p:extLst>
  </p:cSld>
  <p:clrMapOvr>
    <a:masterClrMapping/>
  </p:clrMapOvr>
  <mc:AlternateContent xmlns:mc="http://schemas.openxmlformats.org/markup-compatibility/2006" xmlns:p14="http://schemas.microsoft.com/office/powerpoint/2010/main">
    <mc:Choice Requires="p14">
      <p:transition spd="slow" p14:dur="2000" advTm="8"/>
    </mc:Choice>
    <mc:Fallback xmlns="">
      <p:transition spd="slow" advTm="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Overall Utility Scores</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pSp>
        <p:nvGrpSpPr>
          <p:cNvPr id="8" name="Group 7">
            <a:extLst>
              <a:ext uri="{FF2B5EF4-FFF2-40B4-BE49-F238E27FC236}">
                <a16:creationId xmlns:a16="http://schemas.microsoft.com/office/drawing/2014/main" id="{1F32B5E7-B424-1395-D0F9-8411DB26C2C7}"/>
              </a:ext>
            </a:extLst>
          </p:cNvPr>
          <p:cNvGrpSpPr/>
          <p:nvPr/>
        </p:nvGrpSpPr>
        <p:grpSpPr>
          <a:xfrm>
            <a:off x="1027546" y="1788865"/>
            <a:ext cx="5968757" cy="4002619"/>
            <a:chOff x="762668" y="1662998"/>
            <a:chExt cx="6266263" cy="4200434"/>
          </a:xfrm>
        </p:grpSpPr>
        <p:grpSp>
          <p:nvGrpSpPr>
            <p:cNvPr id="9" name="Group 8">
              <a:extLst>
                <a:ext uri="{FF2B5EF4-FFF2-40B4-BE49-F238E27FC236}">
                  <a16:creationId xmlns:a16="http://schemas.microsoft.com/office/drawing/2014/main" id="{C09841D7-55F3-8B13-CE52-6AFE4F4FEEE2}"/>
                </a:ext>
              </a:extLst>
            </p:cNvPr>
            <p:cNvGrpSpPr/>
            <p:nvPr/>
          </p:nvGrpSpPr>
          <p:grpSpPr>
            <a:xfrm>
              <a:off x="762668" y="1662998"/>
              <a:ext cx="6266263" cy="4200434"/>
              <a:chOff x="762668" y="1662998"/>
              <a:chExt cx="6266263" cy="4200434"/>
            </a:xfrm>
          </p:grpSpPr>
          <p:grpSp>
            <p:nvGrpSpPr>
              <p:cNvPr id="23" name="Group 22">
                <a:extLst>
                  <a:ext uri="{FF2B5EF4-FFF2-40B4-BE49-F238E27FC236}">
                    <a16:creationId xmlns:a16="http://schemas.microsoft.com/office/drawing/2014/main" id="{077C0A56-0475-AB5C-7572-A301928E37EF}"/>
                  </a:ext>
                </a:extLst>
              </p:cNvPr>
              <p:cNvGrpSpPr/>
              <p:nvPr/>
            </p:nvGrpSpPr>
            <p:grpSpPr>
              <a:xfrm>
                <a:off x="762668" y="1662998"/>
                <a:ext cx="6266263" cy="3510397"/>
                <a:chOff x="762668" y="1662998"/>
                <a:chExt cx="6266263" cy="3510397"/>
              </a:xfrm>
            </p:grpSpPr>
            <p:pic>
              <p:nvPicPr>
                <p:cNvPr id="25" name="Picture 24">
                  <a:extLst>
                    <a:ext uri="{FF2B5EF4-FFF2-40B4-BE49-F238E27FC236}">
                      <a16:creationId xmlns:a16="http://schemas.microsoft.com/office/drawing/2014/main" id="{214B5C62-9AA0-529A-0E43-873BE5413F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343" t="40785" r="62190" b="36670"/>
                <a:stretch/>
              </p:blipFill>
              <p:spPr bwMode="auto">
                <a:xfrm>
                  <a:off x="2045015" y="2705101"/>
                  <a:ext cx="4983916" cy="2468294"/>
                </a:xfrm>
                <a:prstGeom prst="rect">
                  <a:avLst/>
                </a:prstGeom>
                <a:noFill/>
              </p:spPr>
            </p:pic>
            <p:sp>
              <p:nvSpPr>
                <p:cNvPr id="26" name="TextBox 25">
                  <a:extLst>
                    <a:ext uri="{FF2B5EF4-FFF2-40B4-BE49-F238E27FC236}">
                      <a16:creationId xmlns:a16="http://schemas.microsoft.com/office/drawing/2014/main" id="{34564DEC-231C-01C0-2AEC-7158C13C8D2C}"/>
                    </a:ext>
                  </a:extLst>
                </p:cNvPr>
                <p:cNvSpPr txBox="1"/>
                <p:nvPr/>
              </p:nvSpPr>
              <p:spPr>
                <a:xfrm>
                  <a:off x="2744650" y="1662998"/>
                  <a:ext cx="3337773" cy="461665"/>
                </a:xfrm>
                <a:prstGeom prst="rect">
                  <a:avLst/>
                </a:prstGeom>
                <a:noFill/>
              </p:spPr>
              <p:txBody>
                <a:bodyPr wrap="none" rtlCol="0">
                  <a:spAutoFit/>
                </a:bodyPr>
                <a:lstStyle/>
                <a:p>
                  <a:r>
                    <a:rPr lang="en-US" sz="2400" b="1" dirty="0">
                      <a:latin typeface="Century Gothic" panose="020B0502020202020204" pitchFamily="34" charset="0"/>
                      <a:cs typeface="Times New Roman" panose="02020603050405020304" pitchFamily="18" charset="0"/>
                    </a:rPr>
                    <a:t>Overall Clinical Utility</a:t>
                  </a:r>
                </a:p>
              </p:txBody>
            </p:sp>
            <p:pic>
              <p:nvPicPr>
                <p:cNvPr id="27" name="Picture 26">
                  <a:extLst>
                    <a:ext uri="{FF2B5EF4-FFF2-40B4-BE49-F238E27FC236}">
                      <a16:creationId xmlns:a16="http://schemas.microsoft.com/office/drawing/2014/main" id="{2FDA50B1-7708-F46D-DCBB-D993ED5B5E10}"/>
                    </a:ext>
                  </a:extLst>
                </p:cNvPr>
                <p:cNvPicPr>
                  <a:picLocks noChangeAspect="1"/>
                </p:cNvPicPr>
                <p:nvPr/>
              </p:nvPicPr>
              <p:blipFill>
                <a:blip r:embed="rId7"/>
                <a:stretch>
                  <a:fillRect/>
                </a:stretch>
              </p:blipFill>
              <p:spPr>
                <a:xfrm>
                  <a:off x="1679059" y="2188588"/>
                  <a:ext cx="5171305" cy="457200"/>
                </a:xfrm>
                <a:prstGeom prst="rect">
                  <a:avLst/>
                </a:prstGeom>
              </p:spPr>
            </p:pic>
            <p:sp>
              <p:nvSpPr>
                <p:cNvPr id="28" name="TextBox 27">
                  <a:extLst>
                    <a:ext uri="{FF2B5EF4-FFF2-40B4-BE49-F238E27FC236}">
                      <a16:creationId xmlns:a16="http://schemas.microsoft.com/office/drawing/2014/main" id="{AD7F01FE-B4C0-11B7-C641-9C5EFFB7DEC6}"/>
                    </a:ext>
                  </a:extLst>
                </p:cNvPr>
                <p:cNvSpPr txBox="1"/>
                <p:nvPr/>
              </p:nvSpPr>
              <p:spPr>
                <a:xfrm>
                  <a:off x="920041" y="2892148"/>
                  <a:ext cx="1120820"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own</a:t>
                  </a:r>
                </a:p>
              </p:txBody>
            </p:sp>
            <p:sp>
              <p:nvSpPr>
                <p:cNvPr id="29" name="TextBox 28">
                  <a:extLst>
                    <a:ext uri="{FF2B5EF4-FFF2-40B4-BE49-F238E27FC236}">
                      <a16:creationId xmlns:a16="http://schemas.microsoft.com/office/drawing/2014/main" id="{4C7105F8-6CFE-ED47-512F-A66D5DD26172}"/>
                    </a:ext>
                  </a:extLst>
                </p:cNvPr>
                <p:cNvSpPr txBox="1"/>
                <p:nvPr/>
              </p:nvSpPr>
              <p:spPr>
                <a:xfrm>
                  <a:off x="844608" y="3473263"/>
                  <a:ext cx="11849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own</a:t>
                  </a:r>
                </a:p>
              </p:txBody>
            </p:sp>
            <p:sp>
              <p:nvSpPr>
                <p:cNvPr id="30" name="TextBox 29">
                  <a:extLst>
                    <a:ext uri="{FF2B5EF4-FFF2-40B4-BE49-F238E27FC236}">
                      <a16:creationId xmlns:a16="http://schemas.microsoft.com/office/drawing/2014/main" id="{9756EB7C-56B4-4529-B9EF-39D5E8FB10F3}"/>
                    </a:ext>
                  </a:extLst>
                </p:cNvPr>
                <p:cNvSpPr txBox="1"/>
                <p:nvPr/>
              </p:nvSpPr>
              <p:spPr>
                <a:xfrm>
                  <a:off x="838103" y="4083446"/>
                  <a:ext cx="1197764"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other</a:t>
                  </a:r>
                </a:p>
              </p:txBody>
            </p:sp>
            <p:sp>
              <p:nvSpPr>
                <p:cNvPr id="31" name="TextBox 30">
                  <a:extLst>
                    <a:ext uri="{FF2B5EF4-FFF2-40B4-BE49-F238E27FC236}">
                      <a16:creationId xmlns:a16="http://schemas.microsoft.com/office/drawing/2014/main" id="{02ED6458-CAD0-D5E0-A3AF-5D4762101FA3}"/>
                    </a:ext>
                  </a:extLst>
                </p:cNvPr>
                <p:cNvSpPr txBox="1"/>
                <p:nvPr/>
              </p:nvSpPr>
              <p:spPr>
                <a:xfrm>
                  <a:off x="762668" y="4674431"/>
                  <a:ext cx="126188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other</a:t>
                  </a:r>
                </a:p>
              </p:txBody>
            </p:sp>
          </p:grpSp>
          <p:sp>
            <p:nvSpPr>
              <p:cNvPr id="24" name="TextBox 23">
                <a:extLst>
                  <a:ext uri="{FF2B5EF4-FFF2-40B4-BE49-F238E27FC236}">
                    <a16:creationId xmlns:a16="http://schemas.microsoft.com/office/drawing/2014/main" id="{34551EB7-58A3-4B83-F1A0-79E677ACD17A}"/>
                  </a:ext>
                </a:extLst>
              </p:cNvPr>
              <p:cNvSpPr txBox="1"/>
              <p:nvPr/>
            </p:nvSpPr>
            <p:spPr>
              <a:xfrm>
                <a:off x="3264325" y="5494100"/>
                <a:ext cx="173637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Number of cases</a:t>
                </a:r>
              </a:p>
            </p:txBody>
          </p:sp>
        </p:grpSp>
        <p:sp>
          <p:nvSpPr>
            <p:cNvPr id="13" name="TextBox 12">
              <a:extLst>
                <a:ext uri="{FF2B5EF4-FFF2-40B4-BE49-F238E27FC236}">
                  <a16:creationId xmlns:a16="http://schemas.microsoft.com/office/drawing/2014/main" id="{22724A8F-4632-D68A-7848-FAB26A0CB109}"/>
                </a:ext>
              </a:extLst>
            </p:cNvPr>
            <p:cNvSpPr txBox="1"/>
            <p:nvPr/>
          </p:nvSpPr>
          <p:spPr>
            <a:xfrm>
              <a:off x="2006006"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727C9402-07A0-31F5-B60E-8DE67A4B0CDD}"/>
                </a:ext>
              </a:extLst>
            </p:cNvPr>
            <p:cNvSpPr txBox="1"/>
            <p:nvPr/>
          </p:nvSpPr>
          <p:spPr>
            <a:xfrm>
              <a:off x="2613819"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5</a:t>
              </a:r>
            </a:p>
          </p:txBody>
        </p:sp>
        <p:sp>
          <p:nvSpPr>
            <p:cNvPr id="15" name="TextBox 14">
              <a:extLst>
                <a:ext uri="{FF2B5EF4-FFF2-40B4-BE49-F238E27FC236}">
                  <a16:creationId xmlns:a16="http://schemas.microsoft.com/office/drawing/2014/main" id="{9B26ADC0-98F7-7585-E8D0-E7F0F4FDBCA7}"/>
                </a:ext>
              </a:extLst>
            </p:cNvPr>
            <p:cNvSpPr txBox="1"/>
            <p:nvPr/>
          </p:nvSpPr>
          <p:spPr>
            <a:xfrm>
              <a:off x="3169242"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10</a:t>
              </a:r>
            </a:p>
          </p:txBody>
        </p:sp>
        <p:sp>
          <p:nvSpPr>
            <p:cNvPr id="16" name="TextBox 15">
              <a:extLst>
                <a:ext uri="{FF2B5EF4-FFF2-40B4-BE49-F238E27FC236}">
                  <a16:creationId xmlns:a16="http://schemas.microsoft.com/office/drawing/2014/main" id="{A5468345-2C9C-5932-8F61-5C9611EAE8B1}"/>
                </a:ext>
              </a:extLst>
            </p:cNvPr>
            <p:cNvSpPr txBox="1"/>
            <p:nvPr/>
          </p:nvSpPr>
          <p:spPr>
            <a:xfrm>
              <a:off x="3801973"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15</a:t>
              </a:r>
            </a:p>
          </p:txBody>
        </p:sp>
        <p:sp>
          <p:nvSpPr>
            <p:cNvPr id="17" name="TextBox 16">
              <a:extLst>
                <a:ext uri="{FF2B5EF4-FFF2-40B4-BE49-F238E27FC236}">
                  <a16:creationId xmlns:a16="http://schemas.microsoft.com/office/drawing/2014/main" id="{95494026-4CBC-AA1C-F009-3B39B7A76130}"/>
                </a:ext>
              </a:extLst>
            </p:cNvPr>
            <p:cNvSpPr txBox="1"/>
            <p:nvPr/>
          </p:nvSpPr>
          <p:spPr>
            <a:xfrm>
              <a:off x="4420430"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20</a:t>
              </a:r>
            </a:p>
          </p:txBody>
        </p:sp>
        <p:sp>
          <p:nvSpPr>
            <p:cNvPr id="20" name="TextBox 19">
              <a:extLst>
                <a:ext uri="{FF2B5EF4-FFF2-40B4-BE49-F238E27FC236}">
                  <a16:creationId xmlns:a16="http://schemas.microsoft.com/office/drawing/2014/main" id="{4341C355-5299-6F25-E2E7-73FB6134BA0B}"/>
                </a:ext>
              </a:extLst>
            </p:cNvPr>
            <p:cNvSpPr txBox="1"/>
            <p:nvPr/>
          </p:nvSpPr>
          <p:spPr>
            <a:xfrm>
              <a:off x="5034114"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25</a:t>
              </a:r>
            </a:p>
          </p:txBody>
        </p:sp>
        <p:sp>
          <p:nvSpPr>
            <p:cNvPr id="21" name="TextBox 20">
              <a:extLst>
                <a:ext uri="{FF2B5EF4-FFF2-40B4-BE49-F238E27FC236}">
                  <a16:creationId xmlns:a16="http://schemas.microsoft.com/office/drawing/2014/main" id="{6FC3D54D-6F26-EBA3-06DA-57BEBF63B820}"/>
                </a:ext>
              </a:extLst>
            </p:cNvPr>
            <p:cNvSpPr txBox="1"/>
            <p:nvPr/>
          </p:nvSpPr>
          <p:spPr>
            <a:xfrm>
              <a:off x="5652561"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30</a:t>
              </a:r>
            </a:p>
          </p:txBody>
        </p:sp>
        <p:sp>
          <p:nvSpPr>
            <p:cNvPr id="22" name="TextBox 21">
              <a:extLst>
                <a:ext uri="{FF2B5EF4-FFF2-40B4-BE49-F238E27FC236}">
                  <a16:creationId xmlns:a16="http://schemas.microsoft.com/office/drawing/2014/main" id="{EAE93ED6-D07A-E358-8EB5-997CFB36226E}"/>
                </a:ext>
              </a:extLst>
            </p:cNvPr>
            <p:cNvSpPr txBox="1"/>
            <p:nvPr/>
          </p:nvSpPr>
          <p:spPr>
            <a:xfrm>
              <a:off x="6271009" y="5124768"/>
              <a:ext cx="42154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35</a:t>
              </a:r>
            </a:p>
          </p:txBody>
        </p:sp>
      </p:grpSp>
      <p:sp>
        <p:nvSpPr>
          <p:cNvPr id="7" name="TextBox 6">
            <a:extLst>
              <a:ext uri="{FF2B5EF4-FFF2-40B4-BE49-F238E27FC236}">
                <a16:creationId xmlns:a16="http://schemas.microsoft.com/office/drawing/2014/main" id="{95BB29D0-E4C9-5C72-1F01-6408A835D7DA}"/>
              </a:ext>
            </a:extLst>
          </p:cNvPr>
          <p:cNvSpPr txBox="1"/>
          <p:nvPr/>
        </p:nvSpPr>
        <p:spPr>
          <a:xfrm>
            <a:off x="6590944" y="2947896"/>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4.75</a:t>
            </a:r>
          </a:p>
        </p:txBody>
      </p:sp>
      <p:sp>
        <p:nvSpPr>
          <p:cNvPr id="32" name="TextBox 31">
            <a:extLst>
              <a:ext uri="{FF2B5EF4-FFF2-40B4-BE49-F238E27FC236}">
                <a16:creationId xmlns:a16="http://schemas.microsoft.com/office/drawing/2014/main" id="{45A270F4-C2C4-CA46-44D2-EE6A1210D9CF}"/>
              </a:ext>
            </a:extLst>
          </p:cNvPr>
          <p:cNvSpPr txBox="1"/>
          <p:nvPr/>
        </p:nvSpPr>
        <p:spPr>
          <a:xfrm>
            <a:off x="6590944" y="3524349"/>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4.08</a:t>
            </a:r>
          </a:p>
        </p:txBody>
      </p:sp>
      <p:sp>
        <p:nvSpPr>
          <p:cNvPr id="33" name="TextBox 32">
            <a:extLst>
              <a:ext uri="{FF2B5EF4-FFF2-40B4-BE49-F238E27FC236}">
                <a16:creationId xmlns:a16="http://schemas.microsoft.com/office/drawing/2014/main" id="{783AA7F9-693A-BFC6-9567-14EC0CBE2BA8}"/>
              </a:ext>
            </a:extLst>
          </p:cNvPr>
          <p:cNvSpPr txBox="1"/>
          <p:nvPr/>
        </p:nvSpPr>
        <p:spPr>
          <a:xfrm>
            <a:off x="6590944" y="4077738"/>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4.03</a:t>
            </a:r>
          </a:p>
        </p:txBody>
      </p:sp>
      <p:sp>
        <p:nvSpPr>
          <p:cNvPr id="34" name="TextBox 33">
            <a:extLst>
              <a:ext uri="{FF2B5EF4-FFF2-40B4-BE49-F238E27FC236}">
                <a16:creationId xmlns:a16="http://schemas.microsoft.com/office/drawing/2014/main" id="{402FB54F-437C-068E-81B5-BF82ABA3070F}"/>
              </a:ext>
            </a:extLst>
          </p:cNvPr>
          <p:cNvSpPr txBox="1"/>
          <p:nvPr/>
        </p:nvSpPr>
        <p:spPr>
          <a:xfrm flipH="1">
            <a:off x="6590944" y="4657987"/>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3.33</a:t>
            </a:r>
          </a:p>
        </p:txBody>
      </p:sp>
      <p:sp>
        <p:nvSpPr>
          <p:cNvPr id="36" name="Rectangle: Rounded Corners 35">
            <a:extLst>
              <a:ext uri="{FF2B5EF4-FFF2-40B4-BE49-F238E27FC236}">
                <a16:creationId xmlns:a16="http://schemas.microsoft.com/office/drawing/2014/main" id="{E3115218-6A90-6836-000D-D0AD5290A8E6}"/>
              </a:ext>
            </a:extLst>
          </p:cNvPr>
          <p:cNvSpPr/>
          <p:nvPr/>
        </p:nvSpPr>
        <p:spPr>
          <a:xfrm>
            <a:off x="756495" y="4071488"/>
            <a:ext cx="6532148" cy="505095"/>
          </a:xfrm>
          <a:prstGeom prst="roundRect">
            <a:avLst/>
          </a:prstGeom>
          <a:noFill/>
          <a:ln w="38100">
            <a:solidFill>
              <a:srgbClr val="692D9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03E1379D-E66B-F5CE-5A44-34328DF28ED1}"/>
              </a:ext>
            </a:extLst>
          </p:cNvPr>
          <p:cNvSpPr/>
          <p:nvPr/>
        </p:nvSpPr>
        <p:spPr>
          <a:xfrm>
            <a:off x="756495" y="3473834"/>
            <a:ext cx="6524528" cy="495828"/>
          </a:xfrm>
          <a:prstGeom prst="roundRect">
            <a:avLst/>
          </a:prstGeom>
          <a:noFill/>
          <a:ln w="38100">
            <a:solidFill>
              <a:srgbClr val="F4913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ontent Placeholder 5">
            <a:extLst>
              <a:ext uri="{FF2B5EF4-FFF2-40B4-BE49-F238E27FC236}">
                <a16:creationId xmlns:a16="http://schemas.microsoft.com/office/drawing/2014/main" id="{B0EA8A4F-98F3-EB59-4F37-656642A6BD19}"/>
              </a:ext>
            </a:extLst>
          </p:cNvPr>
          <p:cNvSpPr txBox="1">
            <a:spLocks/>
          </p:cNvSpPr>
          <p:nvPr/>
        </p:nvSpPr>
        <p:spPr>
          <a:xfrm>
            <a:off x="7406363" y="3434211"/>
            <a:ext cx="4381247" cy="1322227"/>
          </a:xfrm>
          <a:prstGeom prst="rect">
            <a:avLst/>
          </a:prstGeom>
        </p:spPr>
        <p:txBody>
          <a:bodyPr/>
          <a:lstStyle>
            <a:lvl1pPr marL="176213" indent="-176213"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65760">
              <a:spcBef>
                <a:spcPts val="0"/>
              </a:spcBef>
            </a:pPr>
            <a:r>
              <a:rPr lang="en-US" sz="2000" b="1" dirty="0"/>
              <a:t>Personalized LLM impressions </a:t>
            </a:r>
            <a:r>
              <a:rPr lang="en-US" sz="2000" dirty="0"/>
              <a:t>are comparable to the </a:t>
            </a:r>
            <a:r>
              <a:rPr lang="en-US" sz="2000" b="1" dirty="0"/>
              <a:t>clinical impressions </a:t>
            </a:r>
            <a:r>
              <a:rPr lang="en-US" sz="2000" dirty="0"/>
              <a:t>dictated by </a:t>
            </a:r>
            <a:r>
              <a:rPr lang="en-US" sz="2000" b="1" dirty="0"/>
              <a:t>other physicians</a:t>
            </a:r>
          </a:p>
          <a:p>
            <a:pPr indent="-365760">
              <a:spcBef>
                <a:spcPts val="0"/>
              </a:spcBef>
            </a:pPr>
            <a:endParaRPr lang="en-US" sz="2000" dirty="0"/>
          </a:p>
          <a:p>
            <a:pPr indent="-365760">
              <a:spcBef>
                <a:spcPts val="0"/>
              </a:spcBef>
            </a:pPr>
            <a:endParaRPr lang="en-US" sz="2000" dirty="0"/>
          </a:p>
          <a:p>
            <a:pPr indent="-365760">
              <a:spcBef>
                <a:spcPts val="0"/>
              </a:spcBef>
            </a:pPr>
            <a:endParaRPr lang="en-US" sz="2000" dirty="0"/>
          </a:p>
          <a:p>
            <a:pPr indent="-365760">
              <a:spcBef>
                <a:spcPts val="0"/>
              </a:spcBef>
            </a:pPr>
            <a:endParaRPr lang="en-US" sz="2000" dirty="0"/>
          </a:p>
          <a:p>
            <a:pPr indent="-365760">
              <a:spcBef>
                <a:spcPts val="0"/>
              </a:spcBef>
            </a:pPr>
            <a:endParaRPr lang="en-US" sz="2000" dirty="0"/>
          </a:p>
          <a:p>
            <a:pPr indent="-365760">
              <a:spcBef>
                <a:spcPts val="0"/>
              </a:spcBef>
            </a:pPr>
            <a:endParaRPr lang="en-US" sz="2000" dirty="0"/>
          </a:p>
        </p:txBody>
      </p:sp>
    </p:spTree>
    <p:extLst>
      <p:ext uri="{BB962C8B-B14F-4D97-AF65-F5344CB8AC3E}">
        <p14:creationId xmlns:p14="http://schemas.microsoft.com/office/powerpoint/2010/main" val="2889728792"/>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Overall Utility Scores</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pSp>
        <p:nvGrpSpPr>
          <p:cNvPr id="8" name="Group 7">
            <a:extLst>
              <a:ext uri="{FF2B5EF4-FFF2-40B4-BE49-F238E27FC236}">
                <a16:creationId xmlns:a16="http://schemas.microsoft.com/office/drawing/2014/main" id="{1F32B5E7-B424-1395-D0F9-8411DB26C2C7}"/>
              </a:ext>
            </a:extLst>
          </p:cNvPr>
          <p:cNvGrpSpPr/>
          <p:nvPr/>
        </p:nvGrpSpPr>
        <p:grpSpPr>
          <a:xfrm>
            <a:off x="1027546" y="1788865"/>
            <a:ext cx="5968757" cy="4002619"/>
            <a:chOff x="762668" y="1662998"/>
            <a:chExt cx="6266263" cy="4200434"/>
          </a:xfrm>
        </p:grpSpPr>
        <p:grpSp>
          <p:nvGrpSpPr>
            <p:cNvPr id="9" name="Group 8">
              <a:extLst>
                <a:ext uri="{FF2B5EF4-FFF2-40B4-BE49-F238E27FC236}">
                  <a16:creationId xmlns:a16="http://schemas.microsoft.com/office/drawing/2014/main" id="{C09841D7-55F3-8B13-CE52-6AFE4F4FEEE2}"/>
                </a:ext>
              </a:extLst>
            </p:cNvPr>
            <p:cNvGrpSpPr/>
            <p:nvPr/>
          </p:nvGrpSpPr>
          <p:grpSpPr>
            <a:xfrm>
              <a:off x="762668" y="1662998"/>
              <a:ext cx="6266263" cy="4200434"/>
              <a:chOff x="762668" y="1662998"/>
              <a:chExt cx="6266263" cy="4200434"/>
            </a:xfrm>
          </p:grpSpPr>
          <p:grpSp>
            <p:nvGrpSpPr>
              <p:cNvPr id="23" name="Group 22">
                <a:extLst>
                  <a:ext uri="{FF2B5EF4-FFF2-40B4-BE49-F238E27FC236}">
                    <a16:creationId xmlns:a16="http://schemas.microsoft.com/office/drawing/2014/main" id="{077C0A56-0475-AB5C-7572-A301928E37EF}"/>
                  </a:ext>
                </a:extLst>
              </p:cNvPr>
              <p:cNvGrpSpPr/>
              <p:nvPr/>
            </p:nvGrpSpPr>
            <p:grpSpPr>
              <a:xfrm>
                <a:off x="762668" y="1662998"/>
                <a:ext cx="6266263" cy="3510397"/>
                <a:chOff x="762668" y="1662998"/>
                <a:chExt cx="6266263" cy="3510397"/>
              </a:xfrm>
            </p:grpSpPr>
            <p:pic>
              <p:nvPicPr>
                <p:cNvPr id="25" name="Picture 24">
                  <a:extLst>
                    <a:ext uri="{FF2B5EF4-FFF2-40B4-BE49-F238E27FC236}">
                      <a16:creationId xmlns:a16="http://schemas.microsoft.com/office/drawing/2014/main" id="{214B5C62-9AA0-529A-0E43-873BE5413F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343" t="40785" r="62190" b="36670"/>
                <a:stretch/>
              </p:blipFill>
              <p:spPr bwMode="auto">
                <a:xfrm>
                  <a:off x="2045015" y="2705101"/>
                  <a:ext cx="4983916" cy="2468294"/>
                </a:xfrm>
                <a:prstGeom prst="rect">
                  <a:avLst/>
                </a:prstGeom>
                <a:noFill/>
              </p:spPr>
            </p:pic>
            <p:sp>
              <p:nvSpPr>
                <p:cNvPr id="26" name="TextBox 25">
                  <a:extLst>
                    <a:ext uri="{FF2B5EF4-FFF2-40B4-BE49-F238E27FC236}">
                      <a16:creationId xmlns:a16="http://schemas.microsoft.com/office/drawing/2014/main" id="{34564DEC-231C-01C0-2AEC-7158C13C8D2C}"/>
                    </a:ext>
                  </a:extLst>
                </p:cNvPr>
                <p:cNvSpPr txBox="1"/>
                <p:nvPr/>
              </p:nvSpPr>
              <p:spPr>
                <a:xfrm>
                  <a:off x="2744650" y="1662998"/>
                  <a:ext cx="3337773" cy="461665"/>
                </a:xfrm>
                <a:prstGeom prst="rect">
                  <a:avLst/>
                </a:prstGeom>
                <a:noFill/>
              </p:spPr>
              <p:txBody>
                <a:bodyPr wrap="none" rtlCol="0">
                  <a:spAutoFit/>
                </a:bodyPr>
                <a:lstStyle/>
                <a:p>
                  <a:r>
                    <a:rPr lang="en-US" sz="2400" b="1" dirty="0">
                      <a:latin typeface="Century Gothic" panose="020B0502020202020204" pitchFamily="34" charset="0"/>
                      <a:cs typeface="Times New Roman" panose="02020603050405020304" pitchFamily="18" charset="0"/>
                    </a:rPr>
                    <a:t>Overall Clinical Utility</a:t>
                  </a:r>
                </a:p>
              </p:txBody>
            </p:sp>
            <p:pic>
              <p:nvPicPr>
                <p:cNvPr id="27" name="Picture 26">
                  <a:extLst>
                    <a:ext uri="{FF2B5EF4-FFF2-40B4-BE49-F238E27FC236}">
                      <a16:creationId xmlns:a16="http://schemas.microsoft.com/office/drawing/2014/main" id="{2FDA50B1-7708-F46D-DCBB-D993ED5B5E10}"/>
                    </a:ext>
                  </a:extLst>
                </p:cNvPr>
                <p:cNvPicPr>
                  <a:picLocks noChangeAspect="1"/>
                </p:cNvPicPr>
                <p:nvPr/>
              </p:nvPicPr>
              <p:blipFill>
                <a:blip r:embed="rId7"/>
                <a:stretch>
                  <a:fillRect/>
                </a:stretch>
              </p:blipFill>
              <p:spPr>
                <a:xfrm>
                  <a:off x="1679059" y="2188588"/>
                  <a:ext cx="5171305" cy="457200"/>
                </a:xfrm>
                <a:prstGeom prst="rect">
                  <a:avLst/>
                </a:prstGeom>
              </p:spPr>
            </p:pic>
            <p:sp>
              <p:nvSpPr>
                <p:cNvPr id="28" name="TextBox 27">
                  <a:extLst>
                    <a:ext uri="{FF2B5EF4-FFF2-40B4-BE49-F238E27FC236}">
                      <a16:creationId xmlns:a16="http://schemas.microsoft.com/office/drawing/2014/main" id="{AD7F01FE-B4C0-11B7-C641-9C5EFFB7DEC6}"/>
                    </a:ext>
                  </a:extLst>
                </p:cNvPr>
                <p:cNvSpPr txBox="1"/>
                <p:nvPr/>
              </p:nvSpPr>
              <p:spPr>
                <a:xfrm>
                  <a:off x="920041" y="2892148"/>
                  <a:ext cx="1120820"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own</a:t>
                  </a:r>
                </a:p>
              </p:txBody>
            </p:sp>
            <p:sp>
              <p:nvSpPr>
                <p:cNvPr id="29" name="TextBox 28">
                  <a:extLst>
                    <a:ext uri="{FF2B5EF4-FFF2-40B4-BE49-F238E27FC236}">
                      <a16:creationId xmlns:a16="http://schemas.microsoft.com/office/drawing/2014/main" id="{4C7105F8-6CFE-ED47-512F-A66D5DD26172}"/>
                    </a:ext>
                  </a:extLst>
                </p:cNvPr>
                <p:cNvSpPr txBox="1"/>
                <p:nvPr/>
              </p:nvSpPr>
              <p:spPr>
                <a:xfrm>
                  <a:off x="844608" y="3473263"/>
                  <a:ext cx="11849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own</a:t>
                  </a:r>
                </a:p>
              </p:txBody>
            </p:sp>
            <p:sp>
              <p:nvSpPr>
                <p:cNvPr id="30" name="TextBox 29">
                  <a:extLst>
                    <a:ext uri="{FF2B5EF4-FFF2-40B4-BE49-F238E27FC236}">
                      <a16:creationId xmlns:a16="http://schemas.microsoft.com/office/drawing/2014/main" id="{9756EB7C-56B4-4529-B9EF-39D5E8FB10F3}"/>
                    </a:ext>
                  </a:extLst>
                </p:cNvPr>
                <p:cNvSpPr txBox="1"/>
                <p:nvPr/>
              </p:nvSpPr>
              <p:spPr>
                <a:xfrm>
                  <a:off x="838103" y="4083446"/>
                  <a:ext cx="1197764"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other</a:t>
                  </a:r>
                </a:p>
              </p:txBody>
            </p:sp>
            <p:sp>
              <p:nvSpPr>
                <p:cNvPr id="31" name="TextBox 30">
                  <a:extLst>
                    <a:ext uri="{FF2B5EF4-FFF2-40B4-BE49-F238E27FC236}">
                      <a16:creationId xmlns:a16="http://schemas.microsoft.com/office/drawing/2014/main" id="{02ED6458-CAD0-D5E0-A3AF-5D4762101FA3}"/>
                    </a:ext>
                  </a:extLst>
                </p:cNvPr>
                <p:cNvSpPr txBox="1"/>
                <p:nvPr/>
              </p:nvSpPr>
              <p:spPr>
                <a:xfrm>
                  <a:off x="762668" y="4674431"/>
                  <a:ext cx="126188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other</a:t>
                  </a:r>
                </a:p>
              </p:txBody>
            </p:sp>
          </p:grpSp>
          <p:sp>
            <p:nvSpPr>
              <p:cNvPr id="24" name="TextBox 23">
                <a:extLst>
                  <a:ext uri="{FF2B5EF4-FFF2-40B4-BE49-F238E27FC236}">
                    <a16:creationId xmlns:a16="http://schemas.microsoft.com/office/drawing/2014/main" id="{34551EB7-58A3-4B83-F1A0-79E677ACD17A}"/>
                  </a:ext>
                </a:extLst>
              </p:cNvPr>
              <p:cNvSpPr txBox="1"/>
              <p:nvPr/>
            </p:nvSpPr>
            <p:spPr>
              <a:xfrm>
                <a:off x="3264325" y="5494100"/>
                <a:ext cx="173637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Number of cases</a:t>
                </a:r>
              </a:p>
            </p:txBody>
          </p:sp>
        </p:grpSp>
        <p:sp>
          <p:nvSpPr>
            <p:cNvPr id="13" name="TextBox 12">
              <a:extLst>
                <a:ext uri="{FF2B5EF4-FFF2-40B4-BE49-F238E27FC236}">
                  <a16:creationId xmlns:a16="http://schemas.microsoft.com/office/drawing/2014/main" id="{22724A8F-4632-D68A-7848-FAB26A0CB109}"/>
                </a:ext>
              </a:extLst>
            </p:cNvPr>
            <p:cNvSpPr txBox="1"/>
            <p:nvPr/>
          </p:nvSpPr>
          <p:spPr>
            <a:xfrm>
              <a:off x="2006006"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727C9402-07A0-31F5-B60E-8DE67A4B0CDD}"/>
                </a:ext>
              </a:extLst>
            </p:cNvPr>
            <p:cNvSpPr txBox="1"/>
            <p:nvPr/>
          </p:nvSpPr>
          <p:spPr>
            <a:xfrm>
              <a:off x="2613819"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5</a:t>
              </a:r>
            </a:p>
          </p:txBody>
        </p:sp>
        <p:sp>
          <p:nvSpPr>
            <p:cNvPr id="15" name="TextBox 14">
              <a:extLst>
                <a:ext uri="{FF2B5EF4-FFF2-40B4-BE49-F238E27FC236}">
                  <a16:creationId xmlns:a16="http://schemas.microsoft.com/office/drawing/2014/main" id="{9B26ADC0-98F7-7585-E8D0-E7F0F4FDBCA7}"/>
                </a:ext>
              </a:extLst>
            </p:cNvPr>
            <p:cNvSpPr txBox="1"/>
            <p:nvPr/>
          </p:nvSpPr>
          <p:spPr>
            <a:xfrm>
              <a:off x="3169242"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10</a:t>
              </a:r>
            </a:p>
          </p:txBody>
        </p:sp>
        <p:sp>
          <p:nvSpPr>
            <p:cNvPr id="16" name="TextBox 15">
              <a:extLst>
                <a:ext uri="{FF2B5EF4-FFF2-40B4-BE49-F238E27FC236}">
                  <a16:creationId xmlns:a16="http://schemas.microsoft.com/office/drawing/2014/main" id="{A5468345-2C9C-5932-8F61-5C9611EAE8B1}"/>
                </a:ext>
              </a:extLst>
            </p:cNvPr>
            <p:cNvSpPr txBox="1"/>
            <p:nvPr/>
          </p:nvSpPr>
          <p:spPr>
            <a:xfrm>
              <a:off x="3801973"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15</a:t>
              </a:r>
            </a:p>
          </p:txBody>
        </p:sp>
        <p:sp>
          <p:nvSpPr>
            <p:cNvPr id="17" name="TextBox 16">
              <a:extLst>
                <a:ext uri="{FF2B5EF4-FFF2-40B4-BE49-F238E27FC236}">
                  <a16:creationId xmlns:a16="http://schemas.microsoft.com/office/drawing/2014/main" id="{95494026-4CBC-AA1C-F009-3B39B7A76130}"/>
                </a:ext>
              </a:extLst>
            </p:cNvPr>
            <p:cNvSpPr txBox="1"/>
            <p:nvPr/>
          </p:nvSpPr>
          <p:spPr>
            <a:xfrm>
              <a:off x="4420430"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20</a:t>
              </a:r>
            </a:p>
          </p:txBody>
        </p:sp>
        <p:sp>
          <p:nvSpPr>
            <p:cNvPr id="20" name="TextBox 19">
              <a:extLst>
                <a:ext uri="{FF2B5EF4-FFF2-40B4-BE49-F238E27FC236}">
                  <a16:creationId xmlns:a16="http://schemas.microsoft.com/office/drawing/2014/main" id="{4341C355-5299-6F25-E2E7-73FB6134BA0B}"/>
                </a:ext>
              </a:extLst>
            </p:cNvPr>
            <p:cNvSpPr txBox="1"/>
            <p:nvPr/>
          </p:nvSpPr>
          <p:spPr>
            <a:xfrm>
              <a:off x="5034114"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25</a:t>
              </a:r>
            </a:p>
          </p:txBody>
        </p:sp>
        <p:sp>
          <p:nvSpPr>
            <p:cNvPr id="21" name="TextBox 20">
              <a:extLst>
                <a:ext uri="{FF2B5EF4-FFF2-40B4-BE49-F238E27FC236}">
                  <a16:creationId xmlns:a16="http://schemas.microsoft.com/office/drawing/2014/main" id="{6FC3D54D-6F26-EBA3-06DA-57BEBF63B820}"/>
                </a:ext>
              </a:extLst>
            </p:cNvPr>
            <p:cNvSpPr txBox="1"/>
            <p:nvPr/>
          </p:nvSpPr>
          <p:spPr>
            <a:xfrm>
              <a:off x="5652561"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30</a:t>
              </a:r>
            </a:p>
          </p:txBody>
        </p:sp>
        <p:sp>
          <p:nvSpPr>
            <p:cNvPr id="22" name="TextBox 21">
              <a:extLst>
                <a:ext uri="{FF2B5EF4-FFF2-40B4-BE49-F238E27FC236}">
                  <a16:creationId xmlns:a16="http://schemas.microsoft.com/office/drawing/2014/main" id="{EAE93ED6-D07A-E358-8EB5-997CFB36226E}"/>
                </a:ext>
              </a:extLst>
            </p:cNvPr>
            <p:cNvSpPr txBox="1"/>
            <p:nvPr/>
          </p:nvSpPr>
          <p:spPr>
            <a:xfrm>
              <a:off x="6271009" y="5124768"/>
              <a:ext cx="42154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35</a:t>
              </a:r>
            </a:p>
          </p:txBody>
        </p:sp>
      </p:grpSp>
      <p:sp>
        <p:nvSpPr>
          <p:cNvPr id="32" name="Rectangle: Rounded Corners 31">
            <a:extLst>
              <a:ext uri="{FF2B5EF4-FFF2-40B4-BE49-F238E27FC236}">
                <a16:creationId xmlns:a16="http://schemas.microsoft.com/office/drawing/2014/main" id="{D6314A6D-3ABB-2F10-E68B-5A9461339814}"/>
              </a:ext>
            </a:extLst>
          </p:cNvPr>
          <p:cNvSpPr/>
          <p:nvPr/>
        </p:nvSpPr>
        <p:spPr>
          <a:xfrm>
            <a:off x="756495" y="2902772"/>
            <a:ext cx="6524528" cy="482734"/>
          </a:xfrm>
          <a:prstGeom prst="round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B83488C-4005-F709-F7A8-3393F9DE82BF}"/>
              </a:ext>
            </a:extLst>
          </p:cNvPr>
          <p:cNvSpPr txBox="1"/>
          <p:nvPr/>
        </p:nvSpPr>
        <p:spPr>
          <a:xfrm>
            <a:off x="6590944" y="2947896"/>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4.75</a:t>
            </a:r>
          </a:p>
        </p:txBody>
      </p:sp>
      <p:sp>
        <p:nvSpPr>
          <p:cNvPr id="36" name="TextBox 35">
            <a:extLst>
              <a:ext uri="{FF2B5EF4-FFF2-40B4-BE49-F238E27FC236}">
                <a16:creationId xmlns:a16="http://schemas.microsoft.com/office/drawing/2014/main" id="{F7B12368-A6DE-A3AB-A91B-880B27B7D7AF}"/>
              </a:ext>
            </a:extLst>
          </p:cNvPr>
          <p:cNvSpPr txBox="1"/>
          <p:nvPr/>
        </p:nvSpPr>
        <p:spPr>
          <a:xfrm>
            <a:off x="6590944" y="3524349"/>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4.08</a:t>
            </a:r>
          </a:p>
        </p:txBody>
      </p:sp>
      <p:sp>
        <p:nvSpPr>
          <p:cNvPr id="37" name="TextBox 36">
            <a:extLst>
              <a:ext uri="{FF2B5EF4-FFF2-40B4-BE49-F238E27FC236}">
                <a16:creationId xmlns:a16="http://schemas.microsoft.com/office/drawing/2014/main" id="{DC9FF2C7-180C-0DC3-3664-CFDB32755D9B}"/>
              </a:ext>
            </a:extLst>
          </p:cNvPr>
          <p:cNvSpPr txBox="1"/>
          <p:nvPr/>
        </p:nvSpPr>
        <p:spPr>
          <a:xfrm>
            <a:off x="6590944" y="4077738"/>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4.03</a:t>
            </a:r>
          </a:p>
        </p:txBody>
      </p:sp>
      <p:sp>
        <p:nvSpPr>
          <p:cNvPr id="38" name="TextBox 37">
            <a:extLst>
              <a:ext uri="{FF2B5EF4-FFF2-40B4-BE49-F238E27FC236}">
                <a16:creationId xmlns:a16="http://schemas.microsoft.com/office/drawing/2014/main" id="{031A7D4D-A584-105C-480E-A7BFD3C4ED14}"/>
              </a:ext>
            </a:extLst>
          </p:cNvPr>
          <p:cNvSpPr txBox="1"/>
          <p:nvPr/>
        </p:nvSpPr>
        <p:spPr>
          <a:xfrm flipH="1">
            <a:off x="6590944" y="4657987"/>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3.33</a:t>
            </a:r>
          </a:p>
        </p:txBody>
      </p:sp>
      <p:sp>
        <p:nvSpPr>
          <p:cNvPr id="39" name="Rectangle: Rounded Corners 38">
            <a:extLst>
              <a:ext uri="{FF2B5EF4-FFF2-40B4-BE49-F238E27FC236}">
                <a16:creationId xmlns:a16="http://schemas.microsoft.com/office/drawing/2014/main" id="{D5CED8E3-27E3-0418-9738-A36143603698}"/>
              </a:ext>
            </a:extLst>
          </p:cNvPr>
          <p:cNvSpPr/>
          <p:nvPr/>
        </p:nvSpPr>
        <p:spPr>
          <a:xfrm>
            <a:off x="756495" y="3473834"/>
            <a:ext cx="6524528" cy="495828"/>
          </a:xfrm>
          <a:prstGeom prst="roundRect">
            <a:avLst/>
          </a:prstGeom>
          <a:noFill/>
          <a:ln w="38100">
            <a:solidFill>
              <a:srgbClr val="F4913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5">
            <a:extLst>
              <a:ext uri="{FF2B5EF4-FFF2-40B4-BE49-F238E27FC236}">
                <a16:creationId xmlns:a16="http://schemas.microsoft.com/office/drawing/2014/main" id="{EE5563CF-F6A5-9F20-2230-E7271F44393D}"/>
              </a:ext>
            </a:extLst>
          </p:cNvPr>
          <p:cNvSpPr txBox="1">
            <a:spLocks/>
          </p:cNvSpPr>
          <p:nvPr/>
        </p:nvSpPr>
        <p:spPr>
          <a:xfrm>
            <a:off x="7406363" y="3434211"/>
            <a:ext cx="4381247" cy="1322227"/>
          </a:xfrm>
          <a:prstGeom prst="rect">
            <a:avLst/>
          </a:prstGeom>
        </p:spPr>
        <p:txBody>
          <a:bodyPr/>
          <a:lstStyle>
            <a:lvl1pPr marL="176213" indent="-176213"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65760">
              <a:spcBef>
                <a:spcPts val="0"/>
              </a:spcBef>
            </a:pPr>
            <a:r>
              <a:rPr lang="en-US" sz="2000" b="1" dirty="0"/>
              <a:t>Personalized LLM impressions </a:t>
            </a:r>
            <a:r>
              <a:rPr lang="en-US" sz="2000" dirty="0"/>
              <a:t>have not reached the utility of </a:t>
            </a:r>
            <a:r>
              <a:rPr lang="en-US" sz="2000" b="1" dirty="0"/>
              <a:t>clinical impressions </a:t>
            </a:r>
            <a:r>
              <a:rPr lang="en-US" sz="2000" dirty="0"/>
              <a:t>dictated by </a:t>
            </a:r>
            <a:r>
              <a:rPr lang="en-US" sz="2000" b="1" dirty="0"/>
              <a:t>the physician themselves</a:t>
            </a:r>
            <a:endParaRPr lang="en-US" sz="2000" dirty="0"/>
          </a:p>
          <a:p>
            <a:pPr indent="-365760">
              <a:spcBef>
                <a:spcPts val="0"/>
              </a:spcBef>
            </a:pPr>
            <a:endParaRPr lang="en-US" sz="2000" dirty="0"/>
          </a:p>
          <a:p>
            <a:pPr indent="-365760">
              <a:spcBef>
                <a:spcPts val="0"/>
              </a:spcBef>
            </a:pPr>
            <a:endParaRPr lang="en-US" sz="2000" dirty="0"/>
          </a:p>
        </p:txBody>
      </p:sp>
    </p:spTree>
    <p:extLst>
      <p:ext uri="{BB962C8B-B14F-4D97-AF65-F5344CB8AC3E}">
        <p14:creationId xmlns:p14="http://schemas.microsoft.com/office/powerpoint/2010/main" val="397927956"/>
      </p:ext>
    </p:extLst>
  </p:cSld>
  <p:clrMapOvr>
    <a:masterClrMapping/>
  </p:clrMapOvr>
  <mc:AlternateContent xmlns:mc="http://schemas.openxmlformats.org/markup-compatibility/2006" xmlns:p14="http://schemas.microsoft.com/office/powerpoint/2010/main">
    <mc:Choice Requires="p14">
      <p:transition spd="slow" p14:dur="2000" advTm="33"/>
    </mc:Choice>
    <mc:Fallback xmlns="">
      <p:transition spd="slow" advTm="3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Primary Reasons for Discrepancy</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pSp>
        <p:nvGrpSpPr>
          <p:cNvPr id="8" name="Group 7">
            <a:extLst>
              <a:ext uri="{FF2B5EF4-FFF2-40B4-BE49-F238E27FC236}">
                <a16:creationId xmlns:a16="http://schemas.microsoft.com/office/drawing/2014/main" id="{1F32B5E7-B424-1395-D0F9-8411DB26C2C7}"/>
              </a:ext>
            </a:extLst>
          </p:cNvPr>
          <p:cNvGrpSpPr/>
          <p:nvPr/>
        </p:nvGrpSpPr>
        <p:grpSpPr>
          <a:xfrm>
            <a:off x="1027546" y="1788865"/>
            <a:ext cx="5968757" cy="4002619"/>
            <a:chOff x="762668" y="1662998"/>
            <a:chExt cx="6266263" cy="4200434"/>
          </a:xfrm>
        </p:grpSpPr>
        <p:grpSp>
          <p:nvGrpSpPr>
            <p:cNvPr id="9" name="Group 8">
              <a:extLst>
                <a:ext uri="{FF2B5EF4-FFF2-40B4-BE49-F238E27FC236}">
                  <a16:creationId xmlns:a16="http://schemas.microsoft.com/office/drawing/2014/main" id="{C09841D7-55F3-8B13-CE52-6AFE4F4FEEE2}"/>
                </a:ext>
              </a:extLst>
            </p:cNvPr>
            <p:cNvGrpSpPr/>
            <p:nvPr/>
          </p:nvGrpSpPr>
          <p:grpSpPr>
            <a:xfrm>
              <a:off x="762668" y="1662998"/>
              <a:ext cx="6266263" cy="4200434"/>
              <a:chOff x="762668" y="1662998"/>
              <a:chExt cx="6266263" cy="4200434"/>
            </a:xfrm>
          </p:grpSpPr>
          <p:grpSp>
            <p:nvGrpSpPr>
              <p:cNvPr id="23" name="Group 22">
                <a:extLst>
                  <a:ext uri="{FF2B5EF4-FFF2-40B4-BE49-F238E27FC236}">
                    <a16:creationId xmlns:a16="http://schemas.microsoft.com/office/drawing/2014/main" id="{077C0A56-0475-AB5C-7572-A301928E37EF}"/>
                  </a:ext>
                </a:extLst>
              </p:cNvPr>
              <p:cNvGrpSpPr/>
              <p:nvPr/>
            </p:nvGrpSpPr>
            <p:grpSpPr>
              <a:xfrm>
                <a:off x="762668" y="1662998"/>
                <a:ext cx="6266263" cy="3510397"/>
                <a:chOff x="762668" y="1662998"/>
                <a:chExt cx="6266263" cy="3510397"/>
              </a:xfrm>
            </p:grpSpPr>
            <p:pic>
              <p:nvPicPr>
                <p:cNvPr id="25" name="Picture 24">
                  <a:extLst>
                    <a:ext uri="{FF2B5EF4-FFF2-40B4-BE49-F238E27FC236}">
                      <a16:creationId xmlns:a16="http://schemas.microsoft.com/office/drawing/2014/main" id="{214B5C62-9AA0-529A-0E43-873BE5413F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343" t="40785" r="62190" b="36670"/>
                <a:stretch/>
              </p:blipFill>
              <p:spPr bwMode="auto">
                <a:xfrm>
                  <a:off x="2045015" y="2705101"/>
                  <a:ext cx="4983916" cy="2468294"/>
                </a:xfrm>
                <a:prstGeom prst="rect">
                  <a:avLst/>
                </a:prstGeom>
                <a:noFill/>
              </p:spPr>
            </p:pic>
            <p:sp>
              <p:nvSpPr>
                <p:cNvPr id="26" name="TextBox 25">
                  <a:extLst>
                    <a:ext uri="{FF2B5EF4-FFF2-40B4-BE49-F238E27FC236}">
                      <a16:creationId xmlns:a16="http://schemas.microsoft.com/office/drawing/2014/main" id="{34564DEC-231C-01C0-2AEC-7158C13C8D2C}"/>
                    </a:ext>
                  </a:extLst>
                </p:cNvPr>
                <p:cNvSpPr txBox="1"/>
                <p:nvPr/>
              </p:nvSpPr>
              <p:spPr>
                <a:xfrm>
                  <a:off x="2744650" y="1662998"/>
                  <a:ext cx="3337773" cy="461665"/>
                </a:xfrm>
                <a:prstGeom prst="rect">
                  <a:avLst/>
                </a:prstGeom>
                <a:noFill/>
              </p:spPr>
              <p:txBody>
                <a:bodyPr wrap="none" rtlCol="0">
                  <a:spAutoFit/>
                </a:bodyPr>
                <a:lstStyle/>
                <a:p>
                  <a:r>
                    <a:rPr lang="en-US" sz="2400" b="1" dirty="0">
                      <a:latin typeface="Century Gothic" panose="020B0502020202020204" pitchFamily="34" charset="0"/>
                      <a:cs typeface="Times New Roman" panose="02020603050405020304" pitchFamily="18" charset="0"/>
                    </a:rPr>
                    <a:t>Overall Clinical Utility</a:t>
                  </a:r>
                </a:p>
              </p:txBody>
            </p:sp>
            <p:pic>
              <p:nvPicPr>
                <p:cNvPr id="27" name="Picture 26">
                  <a:extLst>
                    <a:ext uri="{FF2B5EF4-FFF2-40B4-BE49-F238E27FC236}">
                      <a16:creationId xmlns:a16="http://schemas.microsoft.com/office/drawing/2014/main" id="{2FDA50B1-7708-F46D-DCBB-D993ED5B5E10}"/>
                    </a:ext>
                  </a:extLst>
                </p:cNvPr>
                <p:cNvPicPr>
                  <a:picLocks noChangeAspect="1"/>
                </p:cNvPicPr>
                <p:nvPr/>
              </p:nvPicPr>
              <p:blipFill>
                <a:blip r:embed="rId7"/>
                <a:stretch>
                  <a:fillRect/>
                </a:stretch>
              </p:blipFill>
              <p:spPr>
                <a:xfrm>
                  <a:off x="1679059" y="2188588"/>
                  <a:ext cx="5171305" cy="457200"/>
                </a:xfrm>
                <a:prstGeom prst="rect">
                  <a:avLst/>
                </a:prstGeom>
              </p:spPr>
            </p:pic>
            <p:sp>
              <p:nvSpPr>
                <p:cNvPr id="28" name="TextBox 27">
                  <a:extLst>
                    <a:ext uri="{FF2B5EF4-FFF2-40B4-BE49-F238E27FC236}">
                      <a16:creationId xmlns:a16="http://schemas.microsoft.com/office/drawing/2014/main" id="{AD7F01FE-B4C0-11B7-C641-9C5EFFB7DEC6}"/>
                    </a:ext>
                  </a:extLst>
                </p:cNvPr>
                <p:cNvSpPr txBox="1"/>
                <p:nvPr/>
              </p:nvSpPr>
              <p:spPr>
                <a:xfrm>
                  <a:off x="920041" y="2892148"/>
                  <a:ext cx="1120820"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own</a:t>
                  </a:r>
                </a:p>
              </p:txBody>
            </p:sp>
            <p:sp>
              <p:nvSpPr>
                <p:cNvPr id="29" name="TextBox 28">
                  <a:extLst>
                    <a:ext uri="{FF2B5EF4-FFF2-40B4-BE49-F238E27FC236}">
                      <a16:creationId xmlns:a16="http://schemas.microsoft.com/office/drawing/2014/main" id="{4C7105F8-6CFE-ED47-512F-A66D5DD26172}"/>
                    </a:ext>
                  </a:extLst>
                </p:cNvPr>
                <p:cNvSpPr txBox="1"/>
                <p:nvPr/>
              </p:nvSpPr>
              <p:spPr>
                <a:xfrm>
                  <a:off x="844608" y="3473263"/>
                  <a:ext cx="11849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own</a:t>
                  </a:r>
                </a:p>
              </p:txBody>
            </p:sp>
            <p:sp>
              <p:nvSpPr>
                <p:cNvPr id="30" name="TextBox 29">
                  <a:extLst>
                    <a:ext uri="{FF2B5EF4-FFF2-40B4-BE49-F238E27FC236}">
                      <a16:creationId xmlns:a16="http://schemas.microsoft.com/office/drawing/2014/main" id="{9756EB7C-56B4-4529-B9EF-39D5E8FB10F3}"/>
                    </a:ext>
                  </a:extLst>
                </p:cNvPr>
                <p:cNvSpPr txBox="1"/>
                <p:nvPr/>
              </p:nvSpPr>
              <p:spPr>
                <a:xfrm>
                  <a:off x="838103" y="4083446"/>
                  <a:ext cx="1197764"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Orig</a:t>
                  </a:r>
                  <a:r>
                    <a:rPr lang="en-US" dirty="0">
                      <a:latin typeface="Times New Roman" panose="02020603050405020304" pitchFamily="18" charset="0"/>
                      <a:cs typeface="Times New Roman" panose="02020603050405020304" pitchFamily="18" charset="0"/>
                    </a:rPr>
                    <a:t>, other</a:t>
                  </a:r>
                </a:p>
              </p:txBody>
            </p:sp>
            <p:sp>
              <p:nvSpPr>
                <p:cNvPr id="31" name="TextBox 30">
                  <a:extLst>
                    <a:ext uri="{FF2B5EF4-FFF2-40B4-BE49-F238E27FC236}">
                      <a16:creationId xmlns:a16="http://schemas.microsoft.com/office/drawing/2014/main" id="{02ED6458-CAD0-D5E0-A3AF-5D4762101FA3}"/>
                    </a:ext>
                  </a:extLst>
                </p:cNvPr>
                <p:cNvSpPr txBox="1"/>
                <p:nvPr/>
              </p:nvSpPr>
              <p:spPr>
                <a:xfrm>
                  <a:off x="762668" y="4674431"/>
                  <a:ext cx="126188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LLM, other</a:t>
                  </a:r>
                </a:p>
              </p:txBody>
            </p:sp>
          </p:grpSp>
          <p:sp>
            <p:nvSpPr>
              <p:cNvPr id="24" name="TextBox 23">
                <a:extLst>
                  <a:ext uri="{FF2B5EF4-FFF2-40B4-BE49-F238E27FC236}">
                    <a16:creationId xmlns:a16="http://schemas.microsoft.com/office/drawing/2014/main" id="{34551EB7-58A3-4B83-F1A0-79E677ACD17A}"/>
                  </a:ext>
                </a:extLst>
              </p:cNvPr>
              <p:cNvSpPr txBox="1"/>
              <p:nvPr/>
            </p:nvSpPr>
            <p:spPr>
              <a:xfrm>
                <a:off x="3264325" y="5494100"/>
                <a:ext cx="173637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Number of cases</a:t>
                </a:r>
              </a:p>
            </p:txBody>
          </p:sp>
        </p:grpSp>
        <p:sp>
          <p:nvSpPr>
            <p:cNvPr id="13" name="TextBox 12">
              <a:extLst>
                <a:ext uri="{FF2B5EF4-FFF2-40B4-BE49-F238E27FC236}">
                  <a16:creationId xmlns:a16="http://schemas.microsoft.com/office/drawing/2014/main" id="{22724A8F-4632-D68A-7848-FAB26A0CB109}"/>
                </a:ext>
              </a:extLst>
            </p:cNvPr>
            <p:cNvSpPr txBox="1"/>
            <p:nvPr/>
          </p:nvSpPr>
          <p:spPr>
            <a:xfrm>
              <a:off x="2006006"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0</a:t>
              </a:r>
            </a:p>
          </p:txBody>
        </p:sp>
        <p:sp>
          <p:nvSpPr>
            <p:cNvPr id="14" name="TextBox 13">
              <a:extLst>
                <a:ext uri="{FF2B5EF4-FFF2-40B4-BE49-F238E27FC236}">
                  <a16:creationId xmlns:a16="http://schemas.microsoft.com/office/drawing/2014/main" id="{727C9402-07A0-31F5-B60E-8DE67A4B0CDD}"/>
                </a:ext>
              </a:extLst>
            </p:cNvPr>
            <p:cNvSpPr txBox="1"/>
            <p:nvPr/>
          </p:nvSpPr>
          <p:spPr>
            <a:xfrm>
              <a:off x="2613819" y="5124768"/>
              <a:ext cx="28725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5</a:t>
              </a:r>
            </a:p>
          </p:txBody>
        </p:sp>
        <p:sp>
          <p:nvSpPr>
            <p:cNvPr id="15" name="TextBox 14">
              <a:extLst>
                <a:ext uri="{FF2B5EF4-FFF2-40B4-BE49-F238E27FC236}">
                  <a16:creationId xmlns:a16="http://schemas.microsoft.com/office/drawing/2014/main" id="{9B26ADC0-98F7-7585-E8D0-E7F0F4FDBCA7}"/>
                </a:ext>
              </a:extLst>
            </p:cNvPr>
            <p:cNvSpPr txBox="1"/>
            <p:nvPr/>
          </p:nvSpPr>
          <p:spPr>
            <a:xfrm>
              <a:off x="3169242"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10</a:t>
              </a:r>
            </a:p>
          </p:txBody>
        </p:sp>
        <p:sp>
          <p:nvSpPr>
            <p:cNvPr id="16" name="TextBox 15">
              <a:extLst>
                <a:ext uri="{FF2B5EF4-FFF2-40B4-BE49-F238E27FC236}">
                  <a16:creationId xmlns:a16="http://schemas.microsoft.com/office/drawing/2014/main" id="{A5468345-2C9C-5932-8F61-5C9611EAE8B1}"/>
                </a:ext>
              </a:extLst>
            </p:cNvPr>
            <p:cNvSpPr txBox="1"/>
            <p:nvPr/>
          </p:nvSpPr>
          <p:spPr>
            <a:xfrm>
              <a:off x="3801973"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15</a:t>
              </a:r>
            </a:p>
          </p:txBody>
        </p:sp>
        <p:sp>
          <p:nvSpPr>
            <p:cNvPr id="17" name="TextBox 16">
              <a:extLst>
                <a:ext uri="{FF2B5EF4-FFF2-40B4-BE49-F238E27FC236}">
                  <a16:creationId xmlns:a16="http://schemas.microsoft.com/office/drawing/2014/main" id="{95494026-4CBC-AA1C-F009-3B39B7A76130}"/>
                </a:ext>
              </a:extLst>
            </p:cNvPr>
            <p:cNvSpPr txBox="1"/>
            <p:nvPr/>
          </p:nvSpPr>
          <p:spPr>
            <a:xfrm>
              <a:off x="4420430"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20</a:t>
              </a:r>
            </a:p>
          </p:txBody>
        </p:sp>
        <p:sp>
          <p:nvSpPr>
            <p:cNvPr id="20" name="TextBox 19">
              <a:extLst>
                <a:ext uri="{FF2B5EF4-FFF2-40B4-BE49-F238E27FC236}">
                  <a16:creationId xmlns:a16="http://schemas.microsoft.com/office/drawing/2014/main" id="{4341C355-5299-6F25-E2E7-73FB6134BA0B}"/>
                </a:ext>
              </a:extLst>
            </p:cNvPr>
            <p:cNvSpPr txBox="1"/>
            <p:nvPr/>
          </p:nvSpPr>
          <p:spPr>
            <a:xfrm>
              <a:off x="5034114"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25</a:t>
              </a:r>
            </a:p>
          </p:txBody>
        </p:sp>
        <p:sp>
          <p:nvSpPr>
            <p:cNvPr id="21" name="TextBox 20">
              <a:extLst>
                <a:ext uri="{FF2B5EF4-FFF2-40B4-BE49-F238E27FC236}">
                  <a16:creationId xmlns:a16="http://schemas.microsoft.com/office/drawing/2014/main" id="{6FC3D54D-6F26-EBA3-06DA-57BEBF63B820}"/>
                </a:ext>
              </a:extLst>
            </p:cNvPr>
            <p:cNvSpPr txBox="1"/>
            <p:nvPr/>
          </p:nvSpPr>
          <p:spPr>
            <a:xfrm>
              <a:off x="5652561" y="5124768"/>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30</a:t>
              </a:r>
            </a:p>
          </p:txBody>
        </p:sp>
        <p:sp>
          <p:nvSpPr>
            <p:cNvPr id="22" name="TextBox 21">
              <a:extLst>
                <a:ext uri="{FF2B5EF4-FFF2-40B4-BE49-F238E27FC236}">
                  <a16:creationId xmlns:a16="http://schemas.microsoft.com/office/drawing/2014/main" id="{EAE93ED6-D07A-E358-8EB5-997CFB36226E}"/>
                </a:ext>
              </a:extLst>
            </p:cNvPr>
            <p:cNvSpPr txBox="1"/>
            <p:nvPr/>
          </p:nvSpPr>
          <p:spPr>
            <a:xfrm>
              <a:off x="6271009" y="5124768"/>
              <a:ext cx="42154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35</a:t>
              </a:r>
            </a:p>
          </p:txBody>
        </p:sp>
      </p:grpSp>
      <p:sp>
        <p:nvSpPr>
          <p:cNvPr id="35" name="TextBox 34">
            <a:extLst>
              <a:ext uri="{FF2B5EF4-FFF2-40B4-BE49-F238E27FC236}">
                <a16:creationId xmlns:a16="http://schemas.microsoft.com/office/drawing/2014/main" id="{FB83488C-4005-F709-F7A8-3393F9DE82BF}"/>
              </a:ext>
            </a:extLst>
          </p:cNvPr>
          <p:cNvSpPr txBox="1"/>
          <p:nvPr/>
        </p:nvSpPr>
        <p:spPr>
          <a:xfrm>
            <a:off x="6590944" y="2947896"/>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4.75</a:t>
            </a:r>
          </a:p>
        </p:txBody>
      </p:sp>
      <p:sp>
        <p:nvSpPr>
          <p:cNvPr id="36" name="TextBox 35">
            <a:extLst>
              <a:ext uri="{FF2B5EF4-FFF2-40B4-BE49-F238E27FC236}">
                <a16:creationId xmlns:a16="http://schemas.microsoft.com/office/drawing/2014/main" id="{F7B12368-A6DE-A3AB-A91B-880B27B7D7AF}"/>
              </a:ext>
            </a:extLst>
          </p:cNvPr>
          <p:cNvSpPr txBox="1"/>
          <p:nvPr/>
        </p:nvSpPr>
        <p:spPr>
          <a:xfrm>
            <a:off x="6590944" y="3524349"/>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4.08</a:t>
            </a:r>
          </a:p>
        </p:txBody>
      </p:sp>
      <p:sp>
        <p:nvSpPr>
          <p:cNvPr id="37" name="TextBox 36">
            <a:extLst>
              <a:ext uri="{FF2B5EF4-FFF2-40B4-BE49-F238E27FC236}">
                <a16:creationId xmlns:a16="http://schemas.microsoft.com/office/drawing/2014/main" id="{DC9FF2C7-180C-0DC3-3664-CFDB32755D9B}"/>
              </a:ext>
            </a:extLst>
          </p:cNvPr>
          <p:cNvSpPr txBox="1"/>
          <p:nvPr/>
        </p:nvSpPr>
        <p:spPr>
          <a:xfrm>
            <a:off x="6590944" y="4077738"/>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4.03</a:t>
            </a:r>
          </a:p>
        </p:txBody>
      </p:sp>
      <p:sp>
        <p:nvSpPr>
          <p:cNvPr id="38" name="TextBox 37">
            <a:extLst>
              <a:ext uri="{FF2B5EF4-FFF2-40B4-BE49-F238E27FC236}">
                <a16:creationId xmlns:a16="http://schemas.microsoft.com/office/drawing/2014/main" id="{031A7D4D-A584-105C-480E-A7BFD3C4ED14}"/>
              </a:ext>
            </a:extLst>
          </p:cNvPr>
          <p:cNvSpPr txBox="1"/>
          <p:nvPr/>
        </p:nvSpPr>
        <p:spPr>
          <a:xfrm flipH="1">
            <a:off x="6590944" y="4657987"/>
            <a:ext cx="775258"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3.33</a:t>
            </a:r>
          </a:p>
        </p:txBody>
      </p:sp>
      <p:sp>
        <p:nvSpPr>
          <p:cNvPr id="39" name="Rectangle: Rounded Corners 38">
            <a:extLst>
              <a:ext uri="{FF2B5EF4-FFF2-40B4-BE49-F238E27FC236}">
                <a16:creationId xmlns:a16="http://schemas.microsoft.com/office/drawing/2014/main" id="{D5CED8E3-27E3-0418-9738-A36143603698}"/>
              </a:ext>
            </a:extLst>
          </p:cNvPr>
          <p:cNvSpPr/>
          <p:nvPr/>
        </p:nvSpPr>
        <p:spPr>
          <a:xfrm>
            <a:off x="756495" y="3473834"/>
            <a:ext cx="6524528" cy="495828"/>
          </a:xfrm>
          <a:prstGeom prst="roundRect">
            <a:avLst/>
          </a:prstGeom>
          <a:noFill/>
          <a:ln w="38100">
            <a:solidFill>
              <a:srgbClr val="F4913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3D93E824-3A7B-81EF-D5D9-B53F7D379C35}"/>
              </a:ext>
            </a:extLst>
          </p:cNvPr>
          <p:cNvGraphicFramePr>
            <a:graphicFrameLocks noGrp="1"/>
          </p:cNvGraphicFramePr>
          <p:nvPr>
            <p:extLst>
              <p:ext uri="{D42A27DB-BD31-4B8C-83A1-F6EECF244321}">
                <p14:modId xmlns:p14="http://schemas.microsoft.com/office/powerpoint/2010/main" val="3674821966"/>
              </p:ext>
            </p:extLst>
          </p:nvPr>
        </p:nvGraphicFramePr>
        <p:xfrm>
          <a:off x="7406363" y="1852744"/>
          <a:ext cx="4476910" cy="3860646"/>
        </p:xfrm>
        <a:graphic>
          <a:graphicData uri="http://schemas.openxmlformats.org/drawingml/2006/table">
            <a:tbl>
              <a:tblPr firstRow="1" bandRow="1">
                <a:tableStyleId>{0E3FDE45-AF77-4B5C-9715-49D594BDF05E}</a:tableStyleId>
              </a:tblPr>
              <a:tblGrid>
                <a:gridCol w="1737360">
                  <a:extLst>
                    <a:ext uri="{9D8B030D-6E8A-4147-A177-3AD203B41FA5}">
                      <a16:colId xmlns:a16="http://schemas.microsoft.com/office/drawing/2014/main" val="1680024877"/>
                    </a:ext>
                  </a:extLst>
                </a:gridCol>
                <a:gridCol w="1369775">
                  <a:extLst>
                    <a:ext uri="{9D8B030D-6E8A-4147-A177-3AD203B41FA5}">
                      <a16:colId xmlns:a16="http://schemas.microsoft.com/office/drawing/2014/main" val="2893638367"/>
                    </a:ext>
                  </a:extLst>
                </a:gridCol>
                <a:gridCol w="1369775">
                  <a:extLst>
                    <a:ext uri="{9D8B030D-6E8A-4147-A177-3AD203B41FA5}">
                      <a16:colId xmlns:a16="http://schemas.microsoft.com/office/drawing/2014/main" val="1238533132"/>
                    </a:ext>
                  </a:extLst>
                </a:gridCol>
              </a:tblGrid>
              <a:tr h="516578">
                <a:tc>
                  <a:txBody>
                    <a:bodyPr/>
                    <a:lstStyle/>
                    <a:p>
                      <a:pPr algn="ctr"/>
                      <a:endPar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endParaRPr>
                    </a:p>
                  </a:txBody>
                  <a:tcPr/>
                </a:tc>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Clinical impressions</a:t>
                      </a:r>
                    </a:p>
                  </a:txBody>
                  <a:tcPr/>
                </a:tc>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LLM impressions</a:t>
                      </a:r>
                    </a:p>
                  </a:txBody>
                  <a:tcPr/>
                </a:tc>
                <a:extLst>
                  <a:ext uri="{0D108BD9-81ED-4DB2-BD59-A6C34878D82A}">
                    <a16:rowId xmlns:a16="http://schemas.microsoft.com/office/drawing/2014/main" val="1976338261"/>
                  </a:ext>
                </a:extLst>
              </a:tr>
              <a:tr h="416677">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Additions</a:t>
                      </a:r>
                    </a:p>
                  </a:txBody>
                  <a:tcPr/>
                </a:tc>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2.94</a:t>
                      </a:r>
                    </a:p>
                  </a:txBody>
                  <a:tcPr/>
                </a:tc>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2.89</a:t>
                      </a:r>
                    </a:p>
                  </a:txBody>
                  <a:tcPr/>
                </a:tc>
                <a:extLst>
                  <a:ext uri="{0D108BD9-81ED-4DB2-BD59-A6C34878D82A}">
                    <a16:rowId xmlns:a16="http://schemas.microsoft.com/office/drawing/2014/main" val="418205494"/>
                  </a:ext>
                </a:extLst>
              </a:tr>
              <a:tr h="416677">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Omissions</a:t>
                      </a:r>
                    </a:p>
                  </a:txBody>
                  <a:tcPr/>
                </a:tc>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2.94</a:t>
                      </a:r>
                    </a:p>
                  </a:txBody>
                  <a:tcPr/>
                </a:tc>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2.81</a:t>
                      </a:r>
                    </a:p>
                  </a:txBody>
                  <a:tcPr/>
                </a:tc>
                <a:extLst>
                  <a:ext uri="{0D108BD9-81ED-4DB2-BD59-A6C34878D82A}">
                    <a16:rowId xmlns:a16="http://schemas.microsoft.com/office/drawing/2014/main" val="3140407744"/>
                  </a:ext>
                </a:extLst>
              </a:tr>
              <a:tr h="516578">
                <a:tc>
                  <a:txBody>
                    <a:bodyPr/>
                    <a:lstStyle/>
                    <a:p>
                      <a:pPr algn="ctr"/>
                      <a:r>
                        <a:rPr lang="en-US" altLang="en-US" sz="1400" b="1" u="sng" kern="1200" dirty="0">
                          <a:solidFill>
                            <a:schemeClr val="tx1"/>
                          </a:solidFill>
                          <a:latin typeface="Century" panose="02040604050505020304" pitchFamily="18" charset="0"/>
                          <a:ea typeface="Tahoma" panose="020B0604030504040204" pitchFamily="34" charset="0"/>
                          <a:cs typeface="Tahoma" panose="020B0604030504040204" pitchFamily="34" charset="0"/>
                        </a:rPr>
                        <a:t>Factual correctness</a:t>
                      </a:r>
                    </a:p>
                  </a:txBody>
                  <a:tcPr/>
                </a:tc>
                <a:tc>
                  <a:txBody>
                    <a:bodyPr/>
                    <a:lstStyle/>
                    <a:p>
                      <a:pPr algn="ctr"/>
                      <a:r>
                        <a:rPr lang="en-US" altLang="en-US" sz="1400" b="1" u="sng" kern="1200" dirty="0">
                          <a:solidFill>
                            <a:schemeClr val="tx1"/>
                          </a:solidFill>
                          <a:latin typeface="Century" panose="02040604050505020304" pitchFamily="18" charset="0"/>
                          <a:ea typeface="Tahoma" panose="020B0604030504040204" pitchFamily="34" charset="0"/>
                          <a:cs typeface="Tahoma" panose="020B0604030504040204" pitchFamily="34" charset="0"/>
                        </a:rPr>
                        <a:t>2.97</a:t>
                      </a:r>
                    </a:p>
                  </a:txBody>
                  <a:tcPr/>
                </a:tc>
                <a:tc>
                  <a:txBody>
                    <a:bodyPr/>
                    <a:lstStyle/>
                    <a:p>
                      <a:pPr algn="ctr"/>
                      <a:r>
                        <a:rPr lang="en-US" altLang="en-US" sz="1400" b="1" u="sng" kern="1200" dirty="0">
                          <a:solidFill>
                            <a:schemeClr val="tx1"/>
                          </a:solidFill>
                          <a:latin typeface="Century" panose="02040604050505020304" pitchFamily="18" charset="0"/>
                          <a:ea typeface="Tahoma" panose="020B0604030504040204" pitchFamily="34" charset="0"/>
                          <a:cs typeface="Tahoma" panose="020B0604030504040204" pitchFamily="34" charset="0"/>
                        </a:rPr>
                        <a:t>2.58</a:t>
                      </a:r>
                    </a:p>
                  </a:txBody>
                  <a:tcPr/>
                </a:tc>
                <a:extLst>
                  <a:ext uri="{0D108BD9-81ED-4DB2-BD59-A6C34878D82A}">
                    <a16:rowId xmlns:a16="http://schemas.microsoft.com/office/drawing/2014/main" val="319932404"/>
                  </a:ext>
                </a:extLst>
              </a:tr>
              <a:tr h="737197">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Clarity and Organization </a:t>
                      </a:r>
                    </a:p>
                  </a:txBody>
                  <a:tcPr/>
                </a:tc>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2.92</a:t>
                      </a:r>
                    </a:p>
                  </a:txBody>
                  <a:tcPr/>
                </a:tc>
                <a:tc>
                  <a:txBody>
                    <a:bodyPr/>
                    <a:lstStyle/>
                    <a:p>
                      <a:pPr algn="ctr"/>
                      <a:r>
                        <a:rPr lang="en-US" altLang="en-US" sz="1400" b="0" u="none" kern="1200" dirty="0">
                          <a:solidFill>
                            <a:schemeClr val="tx1"/>
                          </a:solidFill>
                          <a:latin typeface="Century" panose="02040604050505020304" pitchFamily="18" charset="0"/>
                          <a:ea typeface="Tahoma" panose="020B0604030504040204" pitchFamily="34" charset="0"/>
                          <a:cs typeface="Tahoma" panose="020B0604030504040204" pitchFamily="34" charset="0"/>
                        </a:rPr>
                        <a:t>2.92</a:t>
                      </a:r>
                    </a:p>
                  </a:txBody>
                  <a:tcPr/>
                </a:tc>
                <a:extLst>
                  <a:ext uri="{0D108BD9-81ED-4DB2-BD59-A6C34878D82A}">
                    <a16:rowId xmlns:a16="http://schemas.microsoft.com/office/drawing/2014/main" val="2173832495"/>
                  </a:ext>
                </a:extLst>
              </a:tr>
              <a:tr h="737197">
                <a:tc>
                  <a:txBody>
                    <a:bodyPr/>
                    <a:lstStyle/>
                    <a:p>
                      <a:pPr algn="ctr"/>
                      <a:r>
                        <a:rPr lang="en-US" altLang="en-US" sz="1400" b="1" u="sng" kern="1200" dirty="0">
                          <a:solidFill>
                            <a:schemeClr val="tx1"/>
                          </a:solidFill>
                          <a:latin typeface="Century" panose="02040604050505020304" pitchFamily="18" charset="0"/>
                          <a:ea typeface="Tahoma" panose="020B0604030504040204" pitchFamily="34" charset="0"/>
                          <a:cs typeface="Tahoma" panose="020B0604030504040204" pitchFamily="34" charset="0"/>
                        </a:rPr>
                        <a:t>Interpretive and technical jargon</a:t>
                      </a:r>
                    </a:p>
                  </a:txBody>
                  <a:tcPr/>
                </a:tc>
                <a:tc>
                  <a:txBody>
                    <a:bodyPr/>
                    <a:lstStyle/>
                    <a:p>
                      <a:pPr algn="ctr"/>
                      <a:r>
                        <a:rPr lang="en-US" altLang="en-US" sz="1400" b="1" u="sng" kern="1200" dirty="0">
                          <a:solidFill>
                            <a:schemeClr val="tx1"/>
                          </a:solidFill>
                          <a:latin typeface="Century" panose="02040604050505020304" pitchFamily="18" charset="0"/>
                          <a:ea typeface="Tahoma" panose="020B0604030504040204" pitchFamily="34" charset="0"/>
                          <a:cs typeface="Tahoma" panose="020B0604030504040204" pitchFamily="34" charset="0"/>
                        </a:rPr>
                        <a:t>2.94</a:t>
                      </a:r>
                    </a:p>
                  </a:txBody>
                  <a:tcPr/>
                </a:tc>
                <a:tc>
                  <a:txBody>
                    <a:bodyPr/>
                    <a:lstStyle/>
                    <a:p>
                      <a:pPr algn="ctr"/>
                      <a:r>
                        <a:rPr lang="en-US" altLang="en-US" sz="1400" b="1" u="sng" kern="1200" dirty="0">
                          <a:solidFill>
                            <a:schemeClr val="tx1"/>
                          </a:solidFill>
                          <a:latin typeface="Century" panose="02040604050505020304" pitchFamily="18" charset="0"/>
                          <a:ea typeface="Tahoma" panose="020B0604030504040204" pitchFamily="34" charset="0"/>
                          <a:cs typeface="Tahoma" panose="020B0604030504040204" pitchFamily="34" charset="0"/>
                        </a:rPr>
                        <a:t>2.78</a:t>
                      </a:r>
                    </a:p>
                  </a:txBody>
                  <a:tcPr/>
                </a:tc>
                <a:extLst>
                  <a:ext uri="{0D108BD9-81ED-4DB2-BD59-A6C34878D82A}">
                    <a16:rowId xmlns:a16="http://schemas.microsoft.com/office/drawing/2014/main" val="3004430767"/>
                  </a:ext>
                </a:extLst>
              </a:tr>
              <a:tr h="516578">
                <a:tc>
                  <a:txBody>
                    <a:bodyPr/>
                    <a:lstStyle/>
                    <a:p>
                      <a:pPr algn="ctr"/>
                      <a:r>
                        <a:rPr lang="en-US" altLang="en-US" sz="1400" b="1" u="sng" kern="1200" dirty="0">
                          <a:solidFill>
                            <a:schemeClr val="tx1"/>
                          </a:solidFill>
                          <a:latin typeface="Century" panose="02040604050505020304" pitchFamily="18" charset="0"/>
                          <a:ea typeface="Tahoma" panose="020B0604030504040204" pitchFamily="34" charset="0"/>
                          <a:cs typeface="Tahoma" panose="020B0604030504040204" pitchFamily="34" charset="0"/>
                        </a:rPr>
                        <a:t>Recommendations</a:t>
                      </a:r>
                    </a:p>
                  </a:txBody>
                  <a:tcPr/>
                </a:tc>
                <a:tc>
                  <a:txBody>
                    <a:bodyPr/>
                    <a:lstStyle/>
                    <a:p>
                      <a:pPr algn="ctr"/>
                      <a:r>
                        <a:rPr lang="en-US" altLang="en-US" sz="1400" b="1" u="sng" kern="1200" dirty="0">
                          <a:solidFill>
                            <a:schemeClr val="tx1"/>
                          </a:solidFill>
                          <a:latin typeface="Century" panose="02040604050505020304" pitchFamily="18" charset="0"/>
                          <a:ea typeface="Tahoma" panose="020B0604030504040204" pitchFamily="34" charset="0"/>
                          <a:cs typeface="Tahoma" panose="020B0604030504040204" pitchFamily="34" charset="0"/>
                        </a:rPr>
                        <a:t>3.00</a:t>
                      </a:r>
                    </a:p>
                  </a:txBody>
                  <a:tcPr/>
                </a:tc>
                <a:tc>
                  <a:txBody>
                    <a:bodyPr/>
                    <a:lstStyle/>
                    <a:p>
                      <a:pPr algn="ctr"/>
                      <a:r>
                        <a:rPr lang="en-US" altLang="en-US" sz="1400" b="1" u="sng" kern="1200" dirty="0">
                          <a:solidFill>
                            <a:schemeClr val="tx1"/>
                          </a:solidFill>
                          <a:latin typeface="Century" panose="02040604050505020304" pitchFamily="18" charset="0"/>
                          <a:ea typeface="Tahoma" panose="020B0604030504040204" pitchFamily="34" charset="0"/>
                          <a:cs typeface="Tahoma" panose="020B0604030504040204" pitchFamily="34" charset="0"/>
                        </a:rPr>
                        <a:t>2.69</a:t>
                      </a:r>
                    </a:p>
                  </a:txBody>
                  <a:tcPr/>
                </a:tc>
                <a:extLst>
                  <a:ext uri="{0D108BD9-81ED-4DB2-BD59-A6C34878D82A}">
                    <a16:rowId xmlns:a16="http://schemas.microsoft.com/office/drawing/2014/main" val="1954436640"/>
                  </a:ext>
                </a:extLst>
              </a:tr>
            </a:tbl>
          </a:graphicData>
        </a:graphic>
      </p:graphicFrame>
      <p:sp>
        <p:nvSpPr>
          <p:cNvPr id="7" name="Rectangle: Rounded Corners 6">
            <a:extLst>
              <a:ext uri="{FF2B5EF4-FFF2-40B4-BE49-F238E27FC236}">
                <a16:creationId xmlns:a16="http://schemas.microsoft.com/office/drawing/2014/main" id="{E801F336-3647-3904-A8C9-7327E0663D39}"/>
              </a:ext>
            </a:extLst>
          </p:cNvPr>
          <p:cNvSpPr/>
          <p:nvPr/>
        </p:nvSpPr>
        <p:spPr>
          <a:xfrm>
            <a:off x="10612951" y="1891736"/>
            <a:ext cx="1173632" cy="3708222"/>
          </a:xfrm>
          <a:prstGeom prst="roundRect">
            <a:avLst/>
          </a:prstGeom>
          <a:noFill/>
          <a:ln w="38100">
            <a:solidFill>
              <a:srgbClr val="F4913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F0DEE84-0C9B-0079-0C55-B50962729649}"/>
              </a:ext>
            </a:extLst>
          </p:cNvPr>
          <p:cNvSpPr/>
          <p:nvPr/>
        </p:nvSpPr>
        <p:spPr>
          <a:xfrm>
            <a:off x="9263035" y="1916374"/>
            <a:ext cx="1173632" cy="3683584"/>
          </a:xfrm>
          <a:prstGeom prst="round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239AFC8E-7F4D-B02D-414D-025541B10E1D}"/>
              </a:ext>
            </a:extLst>
          </p:cNvPr>
          <p:cNvSpPr/>
          <p:nvPr/>
        </p:nvSpPr>
        <p:spPr>
          <a:xfrm>
            <a:off x="756495" y="2902772"/>
            <a:ext cx="6524528" cy="482734"/>
          </a:xfrm>
          <a:prstGeom prst="round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969587"/>
      </p:ext>
    </p:extLst>
  </p:cSld>
  <p:clrMapOvr>
    <a:masterClrMapping/>
  </p:clrMapOvr>
  <mc:AlternateContent xmlns:mc="http://schemas.openxmlformats.org/markup-compatibility/2006" xmlns:p14="http://schemas.microsoft.com/office/powerpoint/2010/main">
    <mc:Choice Requires="p14">
      <p:transition spd="slow" p14:dur="2000" advTm="156"/>
    </mc:Choice>
    <mc:Fallback xmlns="">
      <p:transition spd="slow" advTm="15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Sample Case #1</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graphicFrame>
        <p:nvGraphicFramePr>
          <p:cNvPr id="2" name="Table 1">
            <a:extLst>
              <a:ext uri="{FF2B5EF4-FFF2-40B4-BE49-F238E27FC236}">
                <a16:creationId xmlns:a16="http://schemas.microsoft.com/office/drawing/2014/main" id="{6B575CA1-7D57-435A-6762-FDE70836377C}"/>
              </a:ext>
            </a:extLst>
          </p:cNvPr>
          <p:cNvGraphicFramePr>
            <a:graphicFrameLocks noGrp="1"/>
          </p:cNvGraphicFramePr>
          <p:nvPr>
            <p:extLst>
              <p:ext uri="{D42A27DB-BD31-4B8C-83A1-F6EECF244321}">
                <p14:modId xmlns:p14="http://schemas.microsoft.com/office/powerpoint/2010/main" val="2798978058"/>
              </p:ext>
            </p:extLst>
          </p:nvPr>
        </p:nvGraphicFramePr>
        <p:xfrm>
          <a:off x="451412" y="1847480"/>
          <a:ext cx="11343191" cy="3818431"/>
        </p:xfrm>
        <a:graphic>
          <a:graphicData uri="http://schemas.openxmlformats.org/drawingml/2006/table">
            <a:tbl>
              <a:tblPr firstRow="1" bandRow="1">
                <a:tableStyleId>{5C22544A-7EE6-4342-B048-85BDC9FD1C3A}</a:tableStyleId>
              </a:tblPr>
              <a:tblGrid>
                <a:gridCol w="5542988">
                  <a:extLst>
                    <a:ext uri="{9D8B030D-6E8A-4147-A177-3AD203B41FA5}">
                      <a16:colId xmlns:a16="http://schemas.microsoft.com/office/drawing/2014/main" val="2378586407"/>
                    </a:ext>
                  </a:extLst>
                </a:gridCol>
                <a:gridCol w="5800203">
                  <a:extLst>
                    <a:ext uri="{9D8B030D-6E8A-4147-A177-3AD203B41FA5}">
                      <a16:colId xmlns:a16="http://schemas.microsoft.com/office/drawing/2014/main" val="2029985563"/>
                    </a:ext>
                  </a:extLst>
                </a:gridCol>
              </a:tblGrid>
              <a:tr h="3818431">
                <a:tc>
                  <a:txBody>
                    <a:bodyPr/>
                    <a:lstStyle/>
                    <a:p>
                      <a:pPr algn="l">
                        <a:lnSpc>
                          <a:spcPct val="100000"/>
                        </a:lnSpc>
                      </a:pPr>
                      <a:r>
                        <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[1] </a:t>
                      </a:r>
                      <a:r>
                        <a:rPr lang="en-US" sz="1500" b="1" kern="1200" dirty="0">
                          <a:solidFill>
                            <a:schemeClr val="dk1"/>
                          </a:solidFill>
                          <a:effectLst/>
                          <a:highlight>
                            <a:srgbClr val="F4913F"/>
                          </a:highlight>
                          <a:latin typeface="Times New Roman" panose="02020603050405020304" pitchFamily="18" charset="0"/>
                          <a:ea typeface="DengXian" panose="02010600030101010101" pitchFamily="2" charset="-122"/>
                          <a:cs typeface="Times New Roman" panose="02020603050405020304" pitchFamily="18" charset="0"/>
                        </a:rPr>
                        <a:t>FDG PET/CT demonstrates short-term stability of the solitary nodule within the right upper lobe, which has only minimal associated FDG uptake</a:t>
                      </a:r>
                      <a:r>
                        <a:rPr lang="en-US" sz="1500" b="0" kern="1200" dirty="0">
                          <a:solidFill>
                            <a:schemeClr val="dk1"/>
                          </a:solidFill>
                          <a:effectLst/>
                          <a:highlight>
                            <a:srgbClr val="F4913F"/>
                          </a:highlight>
                          <a:latin typeface="Times New Roman" panose="02020603050405020304" pitchFamily="18" charset="0"/>
                          <a:ea typeface="DengXian" panose="02010600030101010101" pitchFamily="2" charset="-122"/>
                          <a:cs typeface="Times New Roman" panose="02020603050405020304" pitchFamily="18" charset="0"/>
                        </a:rPr>
                        <a:t>, </a:t>
                      </a:r>
                      <a:r>
                        <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not elevated above mediastinal blood pool. Given the lack of significant FDG avidity, and the suggestion of macroscopic fat within the nodule on prior diagnostic chest CT, a benign lesion such as a pulmonary hamartoma is a consideration. Could consider short-term follow-up diagnostic CT chest in 3-6 months to assess for interval change.</a:t>
                      </a:r>
                    </a:p>
                    <a:p>
                      <a:pPr algn="l">
                        <a:lnSpc>
                          <a:spcPct val="100000"/>
                        </a:lnSpc>
                      </a:pPr>
                      <a:endPar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[2] </a:t>
                      </a:r>
                      <a:r>
                        <a:rPr lang="en-US" sz="1500" b="1" kern="1200" dirty="0">
                          <a:solidFill>
                            <a:schemeClr val="dk1"/>
                          </a:solidFill>
                          <a:effectLst/>
                          <a:highlight>
                            <a:srgbClr val="F4CE0F"/>
                          </a:highlight>
                          <a:latin typeface="Times New Roman" panose="02020603050405020304" pitchFamily="18" charset="0"/>
                          <a:ea typeface="DengXian" panose="02010600030101010101" pitchFamily="2" charset="-122"/>
                          <a:cs typeface="Times New Roman" panose="02020603050405020304" pitchFamily="18" charset="0"/>
                        </a:rPr>
                        <a:t>No evidence of suspected FDG avid local nodal mediastinal/hilar or distant metastatic disease</a:t>
                      </a:r>
                      <a:r>
                        <a:rPr lang="en-US" sz="1500" b="0" kern="1200" dirty="0">
                          <a:solidFill>
                            <a:schemeClr val="dk1"/>
                          </a:solidFill>
                          <a:effectLst/>
                          <a:highlight>
                            <a:srgbClr val="F4CE0F"/>
                          </a:highlight>
                          <a:latin typeface="Times New Roman" panose="02020603050405020304" pitchFamily="18" charset="0"/>
                          <a:ea typeface="DengXian" panose="02010600030101010101" pitchFamily="2" charset="-122"/>
                          <a:cs typeface="Times New Roman" panose="02020603050405020304" pitchFamily="18" charset="0"/>
                        </a:rPr>
                        <a:t>.</a:t>
                      </a:r>
                    </a:p>
                    <a:p>
                      <a:pPr algn="l">
                        <a:lnSpc>
                          <a:spcPct val="100000"/>
                        </a:lnSpc>
                      </a:pPr>
                      <a:endPar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[3] </a:t>
                      </a:r>
                      <a:r>
                        <a:rPr lang="en-US" sz="1500" b="1" kern="1200" dirty="0">
                          <a:solidFill>
                            <a:schemeClr val="dk1"/>
                          </a:solidFill>
                          <a:effectLst/>
                          <a:highlight>
                            <a:srgbClr val="9AD100"/>
                          </a:highlight>
                          <a:latin typeface="Times New Roman" panose="02020603050405020304" pitchFamily="18" charset="0"/>
                          <a:ea typeface="DengXian" panose="02010600030101010101" pitchFamily="2" charset="-122"/>
                          <a:cs typeface="Times New Roman" panose="02020603050405020304" pitchFamily="18" charset="0"/>
                        </a:rPr>
                        <a:t>Mildly lobulated nodular soft tissue in the subareolar right breast, without significant FDG avidity. </a:t>
                      </a:r>
                      <a:r>
                        <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Could correlate with prior mammography, if available. If not, screening mammography is recommended.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pPr>
                      <a:r>
                        <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[1] </a:t>
                      </a:r>
                      <a:r>
                        <a:rPr lang="en-US" sz="1500" b="1" kern="1200" dirty="0">
                          <a:solidFill>
                            <a:schemeClr val="dk1"/>
                          </a:solidFill>
                          <a:effectLst/>
                          <a:highlight>
                            <a:srgbClr val="F4913F"/>
                          </a:highlight>
                          <a:latin typeface="Times New Roman" panose="02020603050405020304" pitchFamily="18" charset="0"/>
                          <a:ea typeface="DengXian" panose="02010600030101010101" pitchFamily="2" charset="-122"/>
                          <a:cs typeface="Times New Roman" panose="02020603050405020304" pitchFamily="18" charset="0"/>
                        </a:rPr>
                        <a:t>FDG PET/CT demonstrates a 1.2 x 1.3 cm subpleural solid nodule within the anteroinferior right upper lobe with mild associated FDG uptake</a:t>
                      </a:r>
                      <a:r>
                        <a:rPr lang="en-US" sz="1500" b="0" kern="1200" dirty="0">
                          <a:solidFill>
                            <a:schemeClr val="dk1"/>
                          </a:solidFill>
                          <a:effectLst/>
                          <a:highlight>
                            <a:srgbClr val="F4913F"/>
                          </a:highlight>
                          <a:latin typeface="Times New Roman" panose="02020603050405020304" pitchFamily="18" charset="0"/>
                          <a:ea typeface="DengXian" panose="02010600030101010101" pitchFamily="2" charset="-122"/>
                          <a:cs typeface="Times New Roman" panose="02020603050405020304" pitchFamily="18" charset="0"/>
                        </a:rPr>
                        <a:t>, </a:t>
                      </a:r>
                      <a:r>
                        <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which is nonspecific by PET criteria for an infectious/inflammatory process versus low-grade primary lung malignancy. Recommend correlation with prior and/or follow-up thoracic CT to assess for interval change in size.</a:t>
                      </a:r>
                    </a:p>
                    <a:p>
                      <a:pPr algn="l">
                        <a:lnSpc>
                          <a:spcPct val="100000"/>
                        </a:lnSpc>
                      </a:pPr>
                      <a:endPar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[2] </a:t>
                      </a:r>
                      <a:r>
                        <a:rPr lang="en-US" sz="1500" b="1" kern="1200" dirty="0">
                          <a:solidFill>
                            <a:schemeClr val="dk1"/>
                          </a:solidFill>
                          <a:effectLst/>
                          <a:highlight>
                            <a:srgbClr val="F4CE0F"/>
                          </a:highlight>
                          <a:latin typeface="Times New Roman" panose="02020603050405020304" pitchFamily="18" charset="0"/>
                          <a:ea typeface="DengXian" panose="02010600030101010101" pitchFamily="2" charset="-122"/>
                          <a:cs typeface="Times New Roman" panose="02020603050405020304" pitchFamily="18" charset="0"/>
                        </a:rPr>
                        <a:t>No evidence of FDG avid local nodal mediastinal/hilar or distant metastatic disease</a:t>
                      </a:r>
                      <a:r>
                        <a:rPr lang="en-US" sz="1500" b="0" kern="1200" dirty="0">
                          <a:solidFill>
                            <a:schemeClr val="dk1"/>
                          </a:solidFill>
                          <a:effectLst/>
                          <a:highlight>
                            <a:srgbClr val="F4CE0F"/>
                          </a:highlight>
                          <a:latin typeface="Times New Roman" panose="02020603050405020304" pitchFamily="18" charset="0"/>
                          <a:ea typeface="DengXian" panose="02010600030101010101" pitchFamily="2" charset="-122"/>
                          <a:cs typeface="Times New Roman" panose="02020603050405020304" pitchFamily="18" charset="0"/>
                        </a:rPr>
                        <a:t>.</a:t>
                      </a:r>
                    </a:p>
                    <a:p>
                      <a:pPr algn="l">
                        <a:lnSpc>
                          <a:spcPct val="100000"/>
                        </a:lnSpc>
                      </a:pPr>
                      <a:endPar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[3] </a:t>
                      </a:r>
                      <a:r>
                        <a:rPr lang="en-US" sz="1500" b="1" kern="1200" dirty="0">
                          <a:solidFill>
                            <a:schemeClr val="dk1"/>
                          </a:solidFill>
                          <a:effectLst/>
                          <a:highlight>
                            <a:srgbClr val="9AD100"/>
                          </a:highlight>
                          <a:latin typeface="Times New Roman" panose="02020603050405020304" pitchFamily="18" charset="0"/>
                          <a:ea typeface="DengXian" panose="02010600030101010101" pitchFamily="2" charset="-122"/>
                          <a:cs typeface="Times New Roman" panose="02020603050405020304" pitchFamily="18" charset="0"/>
                        </a:rPr>
                        <a:t>Redemonstration of a mildly lobulated nodular area of soft tissue within the subareolar right breast, unchanged compared to [DATE]. This does not appear to have associated hypermetabolic activity.</a:t>
                      </a:r>
                    </a:p>
                    <a:p>
                      <a:pPr algn="l">
                        <a:lnSpc>
                          <a:spcPct val="100000"/>
                        </a:lnSpc>
                      </a:pPr>
                      <a:endPar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358557"/>
                  </a:ext>
                </a:extLst>
              </a:tr>
            </a:tbl>
          </a:graphicData>
        </a:graphic>
      </p:graphicFrame>
      <p:sp>
        <p:nvSpPr>
          <p:cNvPr id="4" name="TextBox 3">
            <a:extLst>
              <a:ext uri="{FF2B5EF4-FFF2-40B4-BE49-F238E27FC236}">
                <a16:creationId xmlns:a16="http://schemas.microsoft.com/office/drawing/2014/main" id="{46A2C9FB-15E5-EAD9-D899-73EA24825D3A}"/>
              </a:ext>
            </a:extLst>
          </p:cNvPr>
          <p:cNvSpPr txBox="1"/>
          <p:nvPr/>
        </p:nvSpPr>
        <p:spPr>
          <a:xfrm>
            <a:off x="6879880" y="1192089"/>
            <a:ext cx="3972046" cy="646331"/>
          </a:xfrm>
          <a:prstGeom prst="rect">
            <a:avLst/>
          </a:prstGeom>
          <a:noFill/>
        </p:spPr>
        <p:txBody>
          <a:bodyPr wrap="square">
            <a:spAutoFit/>
          </a:bodyPr>
          <a:lstStyle/>
          <a:p>
            <a:pPr algn="ctr"/>
            <a:r>
              <a:rPr lang="en-US" b="1" dirty="0">
                <a:latin typeface="Century Gothic" panose="020B0502020202020204" pitchFamily="34" charset="0"/>
                <a:ea typeface="Open Sans" panose="020B0606030504020204" pitchFamily="34" charset="0"/>
                <a:cs typeface="Open Sans" panose="020B0606030504020204" pitchFamily="34" charset="0"/>
              </a:rPr>
              <a:t>PEGASUS-personalized Impression</a:t>
            </a:r>
          </a:p>
          <a:p>
            <a:pPr algn="ctr"/>
            <a:r>
              <a:rPr lang="en-US" b="1" dirty="0">
                <a:latin typeface="Century Gothic" panose="020B0502020202020204" pitchFamily="34" charset="0"/>
                <a:ea typeface="Open Sans" panose="020B0606030504020204" pitchFamily="34" charset="0"/>
                <a:cs typeface="Open Sans" panose="020B0606030504020204" pitchFamily="34" charset="0"/>
              </a:rPr>
              <a:t>Overall utility score = 5 </a:t>
            </a:r>
            <a:endParaRPr lang="en-US" b="1" dirty="0"/>
          </a:p>
        </p:txBody>
      </p:sp>
      <p:sp>
        <p:nvSpPr>
          <p:cNvPr id="7" name="TextBox 6">
            <a:extLst>
              <a:ext uri="{FF2B5EF4-FFF2-40B4-BE49-F238E27FC236}">
                <a16:creationId xmlns:a16="http://schemas.microsoft.com/office/drawing/2014/main" id="{06037FE6-32F8-43D1-5D10-C3A51B1A6C79}"/>
              </a:ext>
            </a:extLst>
          </p:cNvPr>
          <p:cNvSpPr txBox="1"/>
          <p:nvPr/>
        </p:nvSpPr>
        <p:spPr>
          <a:xfrm>
            <a:off x="1340074" y="1330588"/>
            <a:ext cx="3492660" cy="369332"/>
          </a:xfrm>
          <a:prstGeom prst="rect">
            <a:avLst/>
          </a:prstGeom>
          <a:noFill/>
        </p:spPr>
        <p:txBody>
          <a:bodyPr wrap="square">
            <a:spAutoFit/>
          </a:bodyPr>
          <a:lstStyle/>
          <a:p>
            <a:r>
              <a:rPr lang="en-US" altLang="en-US" sz="1800" b="1" kern="1200" dirty="0">
                <a:solidFill>
                  <a:schemeClr val="tx1"/>
                </a:solidFill>
                <a:latin typeface="Century Gothic" panose="020B0502020202020204" pitchFamily="34" charset="0"/>
                <a:ea typeface="Open Sans" panose="020B0606030504020204" pitchFamily="34" charset="0"/>
                <a:cs typeface="Open Sans" panose="020B0606030504020204" pitchFamily="34" charset="0"/>
              </a:rPr>
              <a:t>Original Clinical Impression</a:t>
            </a:r>
            <a:endParaRPr lang="en-US" b="1" dirty="0"/>
          </a:p>
        </p:txBody>
      </p:sp>
    </p:spTree>
    <p:extLst>
      <p:ext uri="{BB962C8B-B14F-4D97-AF65-F5344CB8AC3E}">
        <p14:creationId xmlns:p14="http://schemas.microsoft.com/office/powerpoint/2010/main" val="4102282308"/>
      </p:ext>
    </p:extLst>
  </p:cSld>
  <p:clrMapOvr>
    <a:masterClrMapping/>
  </p:clrMapOvr>
  <mc:AlternateContent xmlns:mc="http://schemas.openxmlformats.org/markup-compatibility/2006" xmlns:p14="http://schemas.microsoft.com/office/powerpoint/2010/main">
    <mc:Choice Requires="p14">
      <p:transition spd="slow" p14:dur="2000" advTm="29"/>
    </mc:Choice>
    <mc:Fallback xmlns="">
      <p:transition spd="slow" advTm="2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Sample Case #2</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
        <p:nvSpPr>
          <p:cNvPr id="4" name="TextBox 3">
            <a:extLst>
              <a:ext uri="{FF2B5EF4-FFF2-40B4-BE49-F238E27FC236}">
                <a16:creationId xmlns:a16="http://schemas.microsoft.com/office/drawing/2014/main" id="{46A2C9FB-15E5-EAD9-D899-73EA24825D3A}"/>
              </a:ext>
            </a:extLst>
          </p:cNvPr>
          <p:cNvSpPr txBox="1"/>
          <p:nvPr/>
        </p:nvSpPr>
        <p:spPr>
          <a:xfrm>
            <a:off x="6879880" y="1192089"/>
            <a:ext cx="3972046" cy="646331"/>
          </a:xfrm>
          <a:prstGeom prst="rect">
            <a:avLst/>
          </a:prstGeom>
          <a:noFill/>
        </p:spPr>
        <p:txBody>
          <a:bodyPr wrap="square">
            <a:spAutoFit/>
          </a:bodyPr>
          <a:lstStyle/>
          <a:p>
            <a:pPr algn="ctr"/>
            <a:r>
              <a:rPr lang="en-US" b="1" dirty="0">
                <a:latin typeface="Century Gothic" panose="020B0502020202020204" pitchFamily="34" charset="0"/>
                <a:ea typeface="Open Sans" panose="020B0606030504020204" pitchFamily="34" charset="0"/>
                <a:cs typeface="Open Sans" panose="020B0606030504020204" pitchFamily="34" charset="0"/>
              </a:rPr>
              <a:t>PEGASUS-personalized Impression</a:t>
            </a:r>
          </a:p>
          <a:p>
            <a:pPr algn="ctr"/>
            <a:r>
              <a:rPr lang="en-US" b="1" dirty="0">
                <a:latin typeface="Century Gothic" panose="020B0502020202020204" pitchFamily="34" charset="0"/>
                <a:ea typeface="Open Sans" panose="020B0606030504020204" pitchFamily="34" charset="0"/>
                <a:cs typeface="Open Sans" panose="020B0606030504020204" pitchFamily="34" charset="0"/>
              </a:rPr>
              <a:t>Overall utility score = 2 </a:t>
            </a:r>
            <a:endParaRPr lang="en-US" b="1" dirty="0"/>
          </a:p>
        </p:txBody>
      </p:sp>
      <p:sp>
        <p:nvSpPr>
          <p:cNvPr id="7" name="TextBox 6">
            <a:extLst>
              <a:ext uri="{FF2B5EF4-FFF2-40B4-BE49-F238E27FC236}">
                <a16:creationId xmlns:a16="http://schemas.microsoft.com/office/drawing/2014/main" id="{06037FE6-32F8-43D1-5D10-C3A51B1A6C79}"/>
              </a:ext>
            </a:extLst>
          </p:cNvPr>
          <p:cNvSpPr txBox="1"/>
          <p:nvPr/>
        </p:nvSpPr>
        <p:spPr>
          <a:xfrm>
            <a:off x="1340074" y="1330588"/>
            <a:ext cx="3492660" cy="369332"/>
          </a:xfrm>
          <a:prstGeom prst="rect">
            <a:avLst/>
          </a:prstGeom>
          <a:noFill/>
        </p:spPr>
        <p:txBody>
          <a:bodyPr wrap="square">
            <a:spAutoFit/>
          </a:bodyPr>
          <a:lstStyle/>
          <a:p>
            <a:r>
              <a:rPr lang="en-US" altLang="en-US" sz="1800" b="1" kern="1200" dirty="0">
                <a:solidFill>
                  <a:schemeClr val="tx1"/>
                </a:solidFill>
                <a:latin typeface="Century Gothic" panose="020B0502020202020204" pitchFamily="34" charset="0"/>
                <a:ea typeface="Open Sans" panose="020B0606030504020204" pitchFamily="34" charset="0"/>
                <a:cs typeface="Open Sans" panose="020B0606030504020204" pitchFamily="34" charset="0"/>
              </a:rPr>
              <a:t>Original Clinical Impression</a:t>
            </a:r>
            <a:endParaRPr lang="en-US" b="1" dirty="0"/>
          </a:p>
        </p:txBody>
      </p:sp>
      <p:graphicFrame>
        <p:nvGraphicFramePr>
          <p:cNvPr id="8" name="Table 7">
            <a:extLst>
              <a:ext uri="{FF2B5EF4-FFF2-40B4-BE49-F238E27FC236}">
                <a16:creationId xmlns:a16="http://schemas.microsoft.com/office/drawing/2014/main" id="{C92B48E9-7C01-B8E4-E205-4773C789E8D6}"/>
              </a:ext>
            </a:extLst>
          </p:cNvPr>
          <p:cNvGraphicFramePr>
            <a:graphicFrameLocks noGrp="1"/>
          </p:cNvGraphicFramePr>
          <p:nvPr>
            <p:extLst>
              <p:ext uri="{D42A27DB-BD31-4B8C-83A1-F6EECF244321}">
                <p14:modId xmlns:p14="http://schemas.microsoft.com/office/powerpoint/2010/main" val="3824927362"/>
              </p:ext>
            </p:extLst>
          </p:nvPr>
        </p:nvGraphicFramePr>
        <p:xfrm>
          <a:off x="451412" y="1868605"/>
          <a:ext cx="11343191" cy="3690118"/>
        </p:xfrm>
        <a:graphic>
          <a:graphicData uri="http://schemas.openxmlformats.org/drawingml/2006/table">
            <a:tbl>
              <a:tblPr firstRow="1" bandRow="1">
                <a:tableStyleId>{5C22544A-7EE6-4342-B048-85BDC9FD1C3A}</a:tableStyleId>
              </a:tblPr>
              <a:tblGrid>
                <a:gridCol w="5542988">
                  <a:extLst>
                    <a:ext uri="{9D8B030D-6E8A-4147-A177-3AD203B41FA5}">
                      <a16:colId xmlns:a16="http://schemas.microsoft.com/office/drawing/2014/main" val="2378586407"/>
                    </a:ext>
                  </a:extLst>
                </a:gridCol>
                <a:gridCol w="5800203">
                  <a:extLst>
                    <a:ext uri="{9D8B030D-6E8A-4147-A177-3AD203B41FA5}">
                      <a16:colId xmlns:a16="http://schemas.microsoft.com/office/drawing/2014/main" val="2029985563"/>
                    </a:ext>
                  </a:extLst>
                </a:gridCol>
              </a:tblGrid>
              <a:tr h="3690118">
                <a:tc>
                  <a:txBody>
                    <a:bodyPr/>
                    <a:lstStyle/>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 FDG PET/CT demonstrates intense FDG activity associated with the area of nodular soft tissue thickening at the posterior aspect of the left breast, highly suspicious for recurrent/residual malignancy.</a:t>
                      </a:r>
                    </a:p>
                    <a:p>
                      <a:pPr algn="l">
                        <a:lnSpc>
                          <a:spcPct val="100000"/>
                        </a:lnSpc>
                      </a:pPr>
                      <a:endParaRPr lang="en-US" sz="10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[2] Intense FDG avidity associated with the left axillary lymphadenopathy, which is overall unchanged in size and distribution compared to the recent [DATE] CT, also highly suspicious for persistent nodal metastatic disease. </a:t>
                      </a:r>
                    </a:p>
                    <a:p>
                      <a:pPr algn="l">
                        <a:lnSpc>
                          <a:spcPct val="100000"/>
                        </a:lnSpc>
                      </a:pPr>
                      <a:endParaRPr lang="en-US" sz="10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[3] No definite evidence of FDG avid osseous metastatic disease. Mild heterogeneous FDG activity, similar to normal bone marrow activity, corresponding to mottled sclerotic and lytic changes in the pelvis, lumbar spine and T8 vertebral body, most likely represents physiologic bone marrow activity at sites of previously treated osseous metastatic disease.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 F</a:t>
                      </a:r>
                      <a:r>
                        <a:rPr lang="en-US" sz="14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DG PET/CT demonstrates intense FDG activity associated with the enlarging nodular soft tissue at the posterior aspect of the left breast glandular tissue, which appears to be enlarging on previous CT examinations. This finding is highly suspicious for recurrent malignancy. </a:t>
                      </a:r>
                    </a:p>
                    <a:p>
                      <a:pPr algn="l">
                        <a:lnSpc>
                          <a:spcPct val="100000"/>
                        </a:lnSpc>
                      </a:pPr>
                      <a:endParaRPr lang="en-US" sz="6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[2] </a:t>
                      </a:r>
                      <a:r>
                        <a:rPr lang="en-US" sz="14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Moderate-intense FDG avid left axillary lymphadenopathy, similar in size and distribution compared to recent chest CT from [DATE], compatible with nodal metastatic disease. </a:t>
                      </a:r>
                    </a:p>
                    <a:p>
                      <a:pPr algn="l">
                        <a:lnSpc>
                          <a:spcPct val="100000"/>
                        </a:lnSpc>
                      </a:pPr>
                      <a:endParaRPr lang="en-US" sz="6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609493" rtl="0" eaLnBrk="1" fontAlgn="auto" latinLnBrk="0" hangingPunct="1">
                        <a:lnSpc>
                          <a:spcPct val="100000"/>
                        </a:lnSpc>
                        <a:spcBef>
                          <a:spcPts val="0"/>
                        </a:spcBef>
                        <a:spcAft>
                          <a:spcPts val="0"/>
                        </a:spcAft>
                        <a:buClrTx/>
                        <a:buSzTx/>
                        <a:buFontTx/>
                        <a:buNone/>
                        <a:tabLst/>
                        <a:defRPr/>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[3] </a:t>
                      </a:r>
                      <a:r>
                        <a:rPr lang="en-US" sz="14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Heterogeneous mild to moderate FDG uptake associated with sclerotic and lytic osseous changes in the pelvis, left clavicle, and T8 vertebral body, with no definite correlative CT bone abnormality on our corresponding low-dose </a:t>
                      </a:r>
                      <a:r>
                        <a:rPr lang="en-US" sz="1400" b="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noncontrast</a:t>
                      </a:r>
                      <a:r>
                        <a:rPr lang="en-US" sz="14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CT. These findings are nonspecific but favored to represent posttreatment related inflammatory change rather than residual/recurrent disease. Recommend attention to these sites on follow-up imaging. </a:t>
                      </a:r>
                    </a:p>
                    <a:p>
                      <a:pPr algn="l">
                        <a:lnSpc>
                          <a:spcPct val="100000"/>
                        </a:lnSpc>
                      </a:pPr>
                      <a:endParaRPr lang="en-US" sz="6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[4] </a:t>
                      </a:r>
                      <a:r>
                        <a:rPr lang="en-US" sz="1500" b="1" kern="1200" dirty="0">
                          <a:solidFill>
                            <a:schemeClr val="tx1"/>
                          </a:solidFill>
                          <a:effectLst/>
                          <a:highlight>
                            <a:srgbClr val="F4913F"/>
                          </a:highlight>
                          <a:latin typeface="Times New Roman" panose="02020603050405020304" pitchFamily="18" charset="0"/>
                          <a:ea typeface="DengXian" panose="02010600030101010101" pitchFamily="2" charset="-122"/>
                          <a:cs typeface="Times New Roman" panose="02020603050405020304" pitchFamily="18" charset="0"/>
                        </a:rPr>
                        <a:t>No evidence of FDG-avid distant metastatic disease in the chest, abdomen, or pelvis.</a:t>
                      </a:r>
                      <a:endParaRPr lang="en-US" sz="1500" b="0" kern="1200" dirty="0">
                        <a:solidFill>
                          <a:schemeClr val="tx1"/>
                        </a:solidFill>
                        <a:effectLst/>
                        <a:highlight>
                          <a:srgbClr val="F4913F"/>
                        </a:highlight>
                        <a:latin typeface="Times New Roman" panose="02020603050405020304" pitchFamily="18" charset="0"/>
                        <a:ea typeface="DengXian"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358557"/>
                  </a:ext>
                </a:extLst>
              </a:tr>
            </a:tbl>
          </a:graphicData>
        </a:graphic>
      </p:graphicFrame>
      <p:sp>
        <p:nvSpPr>
          <p:cNvPr id="16" name="Rectangle: Rounded Corners 15">
            <a:extLst>
              <a:ext uri="{FF2B5EF4-FFF2-40B4-BE49-F238E27FC236}">
                <a16:creationId xmlns:a16="http://schemas.microsoft.com/office/drawing/2014/main" id="{EA66E983-BC2A-B27C-70B8-D11CCBEF545F}"/>
              </a:ext>
            </a:extLst>
          </p:cNvPr>
          <p:cNvSpPr/>
          <p:nvPr/>
        </p:nvSpPr>
        <p:spPr>
          <a:xfrm>
            <a:off x="4703157" y="5791184"/>
            <a:ext cx="2554515" cy="501401"/>
          </a:xfrm>
          <a:prstGeom prst="roundRect">
            <a:avLst/>
          </a:prstGeom>
          <a:solidFill>
            <a:srgbClr val="F4913F"/>
          </a:solidFill>
          <a:ln>
            <a:solidFill>
              <a:srgbClr val="F491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Factual inaccuracy</a:t>
            </a:r>
          </a:p>
        </p:txBody>
      </p:sp>
    </p:spTree>
    <p:extLst>
      <p:ext uri="{BB962C8B-B14F-4D97-AF65-F5344CB8AC3E}">
        <p14:creationId xmlns:p14="http://schemas.microsoft.com/office/powerpoint/2010/main" val="4113250079"/>
      </p:ext>
    </p:extLst>
  </p:cSld>
  <p:clrMapOvr>
    <a:masterClrMapping/>
  </p:clrMapOvr>
  <mc:AlternateContent xmlns:mc="http://schemas.openxmlformats.org/markup-compatibility/2006" xmlns:p14="http://schemas.microsoft.com/office/powerpoint/2010/main">
    <mc:Choice Requires="p14">
      <p:transition spd="slow" p14:dur="2000" advTm="13"/>
    </mc:Choice>
    <mc:Fallback xmlns="">
      <p:transition spd="slow" advTm="1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Sample Case #3</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
        <p:nvSpPr>
          <p:cNvPr id="4" name="TextBox 3">
            <a:extLst>
              <a:ext uri="{FF2B5EF4-FFF2-40B4-BE49-F238E27FC236}">
                <a16:creationId xmlns:a16="http://schemas.microsoft.com/office/drawing/2014/main" id="{46A2C9FB-15E5-EAD9-D899-73EA24825D3A}"/>
              </a:ext>
            </a:extLst>
          </p:cNvPr>
          <p:cNvSpPr txBox="1"/>
          <p:nvPr/>
        </p:nvSpPr>
        <p:spPr>
          <a:xfrm>
            <a:off x="6879880" y="1192089"/>
            <a:ext cx="3972046" cy="646331"/>
          </a:xfrm>
          <a:prstGeom prst="rect">
            <a:avLst/>
          </a:prstGeom>
          <a:noFill/>
        </p:spPr>
        <p:txBody>
          <a:bodyPr wrap="square">
            <a:spAutoFit/>
          </a:bodyPr>
          <a:lstStyle/>
          <a:p>
            <a:pPr algn="ctr"/>
            <a:r>
              <a:rPr lang="en-US" b="1" dirty="0">
                <a:latin typeface="Century Gothic" panose="020B0502020202020204" pitchFamily="34" charset="0"/>
                <a:ea typeface="Open Sans" panose="020B0606030504020204" pitchFamily="34" charset="0"/>
                <a:cs typeface="Open Sans" panose="020B0606030504020204" pitchFamily="34" charset="0"/>
              </a:rPr>
              <a:t>PEGASUS-personalized Impression</a:t>
            </a:r>
          </a:p>
          <a:p>
            <a:pPr algn="ctr"/>
            <a:r>
              <a:rPr lang="en-US" b="1" dirty="0">
                <a:latin typeface="Century Gothic" panose="020B0502020202020204" pitchFamily="34" charset="0"/>
                <a:ea typeface="Open Sans" panose="020B0606030504020204" pitchFamily="34" charset="0"/>
                <a:cs typeface="Open Sans" panose="020B0606030504020204" pitchFamily="34" charset="0"/>
              </a:rPr>
              <a:t>Overall utility score = 2 </a:t>
            </a:r>
            <a:endParaRPr lang="en-US" b="1" dirty="0"/>
          </a:p>
        </p:txBody>
      </p:sp>
      <p:sp>
        <p:nvSpPr>
          <p:cNvPr id="7" name="TextBox 6">
            <a:extLst>
              <a:ext uri="{FF2B5EF4-FFF2-40B4-BE49-F238E27FC236}">
                <a16:creationId xmlns:a16="http://schemas.microsoft.com/office/drawing/2014/main" id="{06037FE6-32F8-43D1-5D10-C3A51B1A6C79}"/>
              </a:ext>
            </a:extLst>
          </p:cNvPr>
          <p:cNvSpPr txBox="1"/>
          <p:nvPr/>
        </p:nvSpPr>
        <p:spPr>
          <a:xfrm>
            <a:off x="1340074" y="1330588"/>
            <a:ext cx="3492660" cy="369332"/>
          </a:xfrm>
          <a:prstGeom prst="rect">
            <a:avLst/>
          </a:prstGeom>
          <a:noFill/>
        </p:spPr>
        <p:txBody>
          <a:bodyPr wrap="square">
            <a:spAutoFit/>
          </a:bodyPr>
          <a:lstStyle/>
          <a:p>
            <a:r>
              <a:rPr lang="en-US" altLang="en-US" sz="1800" b="1" kern="1200" dirty="0">
                <a:solidFill>
                  <a:schemeClr val="tx1"/>
                </a:solidFill>
                <a:latin typeface="Century Gothic" panose="020B0502020202020204" pitchFamily="34" charset="0"/>
                <a:ea typeface="Open Sans" panose="020B0606030504020204" pitchFamily="34" charset="0"/>
                <a:cs typeface="Open Sans" panose="020B0606030504020204" pitchFamily="34" charset="0"/>
              </a:rPr>
              <a:t>Original Clinical Impression</a:t>
            </a:r>
            <a:endParaRPr lang="en-US" b="1" dirty="0"/>
          </a:p>
        </p:txBody>
      </p:sp>
      <p:graphicFrame>
        <p:nvGraphicFramePr>
          <p:cNvPr id="8" name="Table 7">
            <a:extLst>
              <a:ext uri="{FF2B5EF4-FFF2-40B4-BE49-F238E27FC236}">
                <a16:creationId xmlns:a16="http://schemas.microsoft.com/office/drawing/2014/main" id="{C92B48E9-7C01-B8E4-E205-4773C789E8D6}"/>
              </a:ext>
            </a:extLst>
          </p:cNvPr>
          <p:cNvGraphicFramePr>
            <a:graphicFrameLocks noGrp="1"/>
          </p:cNvGraphicFramePr>
          <p:nvPr>
            <p:extLst>
              <p:ext uri="{D42A27DB-BD31-4B8C-83A1-F6EECF244321}">
                <p14:modId xmlns:p14="http://schemas.microsoft.com/office/powerpoint/2010/main" val="3016580503"/>
              </p:ext>
            </p:extLst>
          </p:nvPr>
        </p:nvGraphicFramePr>
        <p:xfrm>
          <a:off x="451412" y="1868605"/>
          <a:ext cx="11343191" cy="4297680"/>
        </p:xfrm>
        <a:graphic>
          <a:graphicData uri="http://schemas.openxmlformats.org/drawingml/2006/table">
            <a:tbl>
              <a:tblPr firstRow="1" bandRow="1">
                <a:tableStyleId>{5C22544A-7EE6-4342-B048-85BDC9FD1C3A}</a:tableStyleId>
              </a:tblPr>
              <a:tblGrid>
                <a:gridCol w="5542988">
                  <a:extLst>
                    <a:ext uri="{9D8B030D-6E8A-4147-A177-3AD203B41FA5}">
                      <a16:colId xmlns:a16="http://schemas.microsoft.com/office/drawing/2014/main" val="2378586407"/>
                    </a:ext>
                  </a:extLst>
                </a:gridCol>
                <a:gridCol w="5800203">
                  <a:extLst>
                    <a:ext uri="{9D8B030D-6E8A-4147-A177-3AD203B41FA5}">
                      <a16:colId xmlns:a16="http://schemas.microsoft.com/office/drawing/2014/main" val="2029985563"/>
                    </a:ext>
                  </a:extLst>
                </a:gridCol>
              </a:tblGrid>
              <a:tr h="3690118">
                <a:tc>
                  <a:txBody>
                    <a:bodyPr/>
                    <a:lstStyle/>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 FDG PET/CT demonstrates a moderately hypermetabolic spiculated right upper lobe lung nodule which is nonspecific by PET and would be compatible with biopsy-proven atypical adenomatous hyperplasia. Of note, the medial aspect of this nodule has more prominent FDG uptake and may high-grade malignancy; recommend correlation with biopsy site and consider repeat biopsy at this location as clinically indicated. Recommend close serial interval follow-up with thoracic CT. </a:t>
                      </a:r>
                    </a:p>
                    <a:p>
                      <a:pPr algn="l">
                        <a:lnSpc>
                          <a:spcPct val="100000"/>
                        </a:lnSpc>
                      </a:pPr>
                      <a:endParaRPr lang="en-US" sz="6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[2] </a:t>
                      </a:r>
                      <a:r>
                        <a:rPr lang="en-US" sz="1500" b="1" kern="1200" dirty="0">
                          <a:solidFill>
                            <a:schemeClr val="tx1"/>
                          </a:solidFill>
                          <a:effectLst/>
                          <a:highlight>
                            <a:srgbClr val="B9E0E7"/>
                          </a:highlight>
                          <a:latin typeface="Times New Roman" panose="02020603050405020304" pitchFamily="18" charset="0"/>
                          <a:ea typeface="DengXian" panose="02010600030101010101" pitchFamily="2" charset="-122"/>
                          <a:cs typeface="Times New Roman" panose="02020603050405020304" pitchFamily="18" charset="0"/>
                        </a:rPr>
                        <a:t>Mild to moderately hypermetabolic mildly enlarged bilateral paratracheal, hilar, and subcarinal lymphadenopathy. Mild to moderately hypermetabolic bilateral right greater than left level IV, VI and supraclavicular lymphadenopathy</a:t>
                      </a: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These nodes are favored to be secondary to diagnosed chronic lymphocytic leukemia although reactive lymph nodes secondary to recent pneumonia can also be considered. However, there are no abnormally FDG avid lymph nodes to suggest Richter's transformation. If tissue sampling is desired for clinical decision making, right hilar nodes should be targeted.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 FDG PET/CT demonstrates moderate FDG uptake in the medial aspect of the spiculated right upper lobe lung nodule which is stable in size and appearance from recent CT chest from [DATE]. This finding is suspicious for primary lung malignancy although an infectious/inflammatory process cannot be completely excluded. Recommend clinical correlation and consider tissue sampling for further evaluation as clinically indicated. </a:t>
                      </a:r>
                    </a:p>
                    <a:p>
                      <a:pPr algn="l">
                        <a:lnSpc>
                          <a:spcPct val="100000"/>
                        </a:lnSpc>
                      </a:pPr>
                      <a:endParaRPr lang="en-US" sz="6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[2] </a:t>
                      </a:r>
                      <a:r>
                        <a:rPr lang="en-US" sz="1500" b="1" kern="1200" dirty="0">
                          <a:solidFill>
                            <a:schemeClr val="tx1"/>
                          </a:solidFill>
                          <a:effectLst/>
                          <a:highlight>
                            <a:srgbClr val="B9E0E7"/>
                          </a:highlight>
                          <a:latin typeface="Times New Roman" panose="02020603050405020304" pitchFamily="18" charset="0"/>
                          <a:ea typeface="DengXian" panose="02010600030101010101" pitchFamily="2" charset="-122"/>
                          <a:cs typeface="Times New Roman" panose="02020603050405020304" pitchFamily="18" charset="0"/>
                        </a:rPr>
                        <a:t>Mild to moderately hypermetabolic enlarged bilateral paratracheal, hilar, and subcarinal nodes</a:t>
                      </a: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as detailed in the findings, which are suspicious for nodal metastatic disease.   </a:t>
                      </a: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358557"/>
                  </a:ext>
                </a:extLst>
              </a:tr>
            </a:tbl>
          </a:graphicData>
        </a:graphic>
      </p:graphicFrame>
      <p:sp>
        <p:nvSpPr>
          <p:cNvPr id="16" name="Rectangle: Rounded Corners 15">
            <a:extLst>
              <a:ext uri="{FF2B5EF4-FFF2-40B4-BE49-F238E27FC236}">
                <a16:creationId xmlns:a16="http://schemas.microsoft.com/office/drawing/2014/main" id="{EA66E983-BC2A-B27C-70B8-D11CCBEF545F}"/>
              </a:ext>
            </a:extLst>
          </p:cNvPr>
          <p:cNvSpPr/>
          <p:nvPr/>
        </p:nvSpPr>
        <p:spPr>
          <a:xfrm>
            <a:off x="7142727" y="4927249"/>
            <a:ext cx="3446352" cy="632508"/>
          </a:xfrm>
          <a:prstGeom prst="roundRect">
            <a:avLst/>
          </a:prstGeom>
          <a:solidFill>
            <a:srgbClr val="B9E0E7"/>
          </a:solidFill>
          <a:ln>
            <a:solidFill>
              <a:srgbClr val="B9E0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Missing supraclavicular and level IV and VI cervical LNs</a:t>
            </a:r>
          </a:p>
        </p:txBody>
      </p:sp>
    </p:spTree>
    <p:extLst>
      <p:ext uri="{BB962C8B-B14F-4D97-AF65-F5344CB8AC3E}">
        <p14:creationId xmlns:p14="http://schemas.microsoft.com/office/powerpoint/2010/main" val="4262095115"/>
      </p:ext>
    </p:extLst>
  </p:cSld>
  <p:clrMapOvr>
    <a:masterClrMapping/>
  </p:clrMapOvr>
  <mc:AlternateContent xmlns:mc="http://schemas.openxmlformats.org/markup-compatibility/2006" xmlns:p14="http://schemas.microsoft.com/office/powerpoint/2010/main">
    <mc:Choice Requires="p14">
      <p:transition spd="slow" p14:dur="2000" advTm="24"/>
    </mc:Choice>
    <mc:Fallback xmlns="">
      <p:transition spd="slow" advTm="2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Sample Case #3</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
        <p:nvSpPr>
          <p:cNvPr id="4" name="TextBox 3">
            <a:extLst>
              <a:ext uri="{FF2B5EF4-FFF2-40B4-BE49-F238E27FC236}">
                <a16:creationId xmlns:a16="http://schemas.microsoft.com/office/drawing/2014/main" id="{46A2C9FB-15E5-EAD9-D899-73EA24825D3A}"/>
              </a:ext>
            </a:extLst>
          </p:cNvPr>
          <p:cNvSpPr txBox="1"/>
          <p:nvPr/>
        </p:nvSpPr>
        <p:spPr>
          <a:xfrm>
            <a:off x="6879880" y="1192089"/>
            <a:ext cx="3972046" cy="646331"/>
          </a:xfrm>
          <a:prstGeom prst="rect">
            <a:avLst/>
          </a:prstGeom>
          <a:noFill/>
        </p:spPr>
        <p:txBody>
          <a:bodyPr wrap="square">
            <a:spAutoFit/>
          </a:bodyPr>
          <a:lstStyle/>
          <a:p>
            <a:pPr algn="ctr"/>
            <a:r>
              <a:rPr lang="en-US" b="1" dirty="0">
                <a:latin typeface="Century Gothic" panose="020B0502020202020204" pitchFamily="34" charset="0"/>
                <a:ea typeface="Open Sans" panose="020B0606030504020204" pitchFamily="34" charset="0"/>
                <a:cs typeface="Open Sans" panose="020B0606030504020204" pitchFamily="34" charset="0"/>
              </a:rPr>
              <a:t>PEGASUS-personalized Impression</a:t>
            </a:r>
          </a:p>
          <a:p>
            <a:pPr algn="ctr"/>
            <a:r>
              <a:rPr lang="en-US" b="1" dirty="0">
                <a:latin typeface="Century Gothic" panose="020B0502020202020204" pitchFamily="34" charset="0"/>
                <a:ea typeface="Open Sans" panose="020B0606030504020204" pitchFamily="34" charset="0"/>
                <a:cs typeface="Open Sans" panose="020B0606030504020204" pitchFamily="34" charset="0"/>
              </a:rPr>
              <a:t>Overall utility score = 2 </a:t>
            </a:r>
            <a:endParaRPr lang="en-US" b="1" dirty="0"/>
          </a:p>
        </p:txBody>
      </p:sp>
      <p:sp>
        <p:nvSpPr>
          <p:cNvPr id="7" name="TextBox 6">
            <a:extLst>
              <a:ext uri="{FF2B5EF4-FFF2-40B4-BE49-F238E27FC236}">
                <a16:creationId xmlns:a16="http://schemas.microsoft.com/office/drawing/2014/main" id="{06037FE6-32F8-43D1-5D10-C3A51B1A6C79}"/>
              </a:ext>
            </a:extLst>
          </p:cNvPr>
          <p:cNvSpPr txBox="1"/>
          <p:nvPr/>
        </p:nvSpPr>
        <p:spPr>
          <a:xfrm>
            <a:off x="1340074" y="1330588"/>
            <a:ext cx="3492660" cy="369332"/>
          </a:xfrm>
          <a:prstGeom prst="rect">
            <a:avLst/>
          </a:prstGeom>
          <a:noFill/>
        </p:spPr>
        <p:txBody>
          <a:bodyPr wrap="square">
            <a:spAutoFit/>
          </a:bodyPr>
          <a:lstStyle/>
          <a:p>
            <a:r>
              <a:rPr lang="en-US" altLang="en-US" sz="1800" b="1" kern="1200" dirty="0">
                <a:solidFill>
                  <a:schemeClr val="tx1"/>
                </a:solidFill>
                <a:latin typeface="Century Gothic" panose="020B0502020202020204" pitchFamily="34" charset="0"/>
                <a:ea typeface="Open Sans" panose="020B0606030504020204" pitchFamily="34" charset="0"/>
                <a:cs typeface="Open Sans" panose="020B0606030504020204" pitchFamily="34" charset="0"/>
              </a:rPr>
              <a:t>Original Clinical Impression</a:t>
            </a:r>
            <a:endParaRPr lang="en-US" b="1" dirty="0"/>
          </a:p>
        </p:txBody>
      </p:sp>
      <p:graphicFrame>
        <p:nvGraphicFramePr>
          <p:cNvPr id="8" name="Table 7">
            <a:extLst>
              <a:ext uri="{FF2B5EF4-FFF2-40B4-BE49-F238E27FC236}">
                <a16:creationId xmlns:a16="http://schemas.microsoft.com/office/drawing/2014/main" id="{C92B48E9-7C01-B8E4-E205-4773C789E8D6}"/>
              </a:ext>
            </a:extLst>
          </p:cNvPr>
          <p:cNvGraphicFramePr>
            <a:graphicFrameLocks noGrp="1"/>
          </p:cNvGraphicFramePr>
          <p:nvPr>
            <p:extLst>
              <p:ext uri="{D42A27DB-BD31-4B8C-83A1-F6EECF244321}">
                <p14:modId xmlns:p14="http://schemas.microsoft.com/office/powerpoint/2010/main" val="3886661708"/>
              </p:ext>
            </p:extLst>
          </p:nvPr>
        </p:nvGraphicFramePr>
        <p:xfrm>
          <a:off x="451412" y="1868605"/>
          <a:ext cx="11343191" cy="4358640"/>
        </p:xfrm>
        <a:graphic>
          <a:graphicData uri="http://schemas.openxmlformats.org/drawingml/2006/table">
            <a:tbl>
              <a:tblPr firstRow="1" bandRow="1">
                <a:tableStyleId>{5C22544A-7EE6-4342-B048-85BDC9FD1C3A}</a:tableStyleId>
              </a:tblPr>
              <a:tblGrid>
                <a:gridCol w="5542988">
                  <a:extLst>
                    <a:ext uri="{9D8B030D-6E8A-4147-A177-3AD203B41FA5}">
                      <a16:colId xmlns:a16="http://schemas.microsoft.com/office/drawing/2014/main" val="2378586407"/>
                    </a:ext>
                  </a:extLst>
                </a:gridCol>
                <a:gridCol w="5800203">
                  <a:extLst>
                    <a:ext uri="{9D8B030D-6E8A-4147-A177-3AD203B41FA5}">
                      <a16:colId xmlns:a16="http://schemas.microsoft.com/office/drawing/2014/main" val="2029985563"/>
                    </a:ext>
                  </a:extLst>
                </a:gridCol>
              </a:tblGrid>
              <a:tr h="4153893">
                <a:tc>
                  <a:txBody>
                    <a:bodyPr/>
                    <a:lstStyle/>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 FDG PET/CT demonstrates a moderately hypermetabolic spiculated right upper lobe lung nodule which is nonspecific by PET and would be compatible with biopsy-proven atypical adenomatous hyperplasia. Of note, the medial aspect of this nodule has more prominent FDG uptake and may high-grade malignancy; recommend correlation with biopsy site and consider repeat biopsy at this location as clinically indicated. Recommend close serial interval follow-up with thoracic CT. </a:t>
                      </a:r>
                    </a:p>
                    <a:p>
                      <a:pPr algn="l">
                        <a:lnSpc>
                          <a:spcPct val="100000"/>
                        </a:lnSpc>
                      </a:pPr>
                      <a:endParaRPr lang="en-US" sz="6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[2] Mild to moderately hypermetabolic mildly enlarged bilateral paratracheal, hilar, and subcarinal lymphadenopathy. Mild to moderately hypermetabolic bilateral right greater than left level IV, VI and supraclavicular lymphadenopathy. </a:t>
                      </a:r>
                      <a:r>
                        <a:rPr lang="en-US" sz="1600" b="1" kern="1200" dirty="0">
                          <a:solidFill>
                            <a:schemeClr val="dk1"/>
                          </a:solidFill>
                          <a:effectLst/>
                          <a:highlight>
                            <a:srgbClr val="9AD100"/>
                          </a:highlight>
                          <a:latin typeface="Times New Roman" panose="02020603050405020304" pitchFamily="18" charset="0"/>
                          <a:ea typeface="DengXian" panose="02010600030101010101" pitchFamily="2" charset="-122"/>
                          <a:cs typeface="Times New Roman" panose="02020603050405020304" pitchFamily="18" charset="0"/>
                        </a:rPr>
                        <a:t>These nodes are favored to be secondary to diagnosed chronic lymphocytic leukemia although reactive lymph nodes secondary to recent pneumonia can also be considered</a:t>
                      </a:r>
                      <a:r>
                        <a:rPr lang="en-US" sz="16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However, there are no abnormally FDG avid lymph nodes to suggest Richter's transformation. If tissue sampling is desired for clinical decision making, right hilar nodes should be targeted.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 FDG PET/CT demonstrates moderate FDG uptake in the medial aspect of the spiculated right upper lobe lung nodule which is stable in size and appearance from recent CT chest from [DATE]. This finding is suspicious for primary lung malignancy although an infectious/inflammatory process cannot be completely excluded. Recommend clinical correlation and consider tissue sampling for further evaluation as clinically indicated. </a:t>
                      </a:r>
                    </a:p>
                    <a:p>
                      <a:pPr algn="l">
                        <a:lnSpc>
                          <a:spcPct val="100000"/>
                        </a:lnSpc>
                      </a:pPr>
                      <a:endParaRPr lang="en-US" sz="6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[2] Mild to moderately hypermetabolic enlarged bilateral paratracheal, hilar, and subcarinal nodes, as detailed in the findings, which are </a:t>
                      </a:r>
                      <a:r>
                        <a:rPr lang="en-US" sz="1600" b="1" kern="1200" dirty="0">
                          <a:solidFill>
                            <a:schemeClr val="dk1"/>
                          </a:solidFill>
                          <a:effectLst/>
                          <a:highlight>
                            <a:srgbClr val="9AD100"/>
                          </a:highlight>
                          <a:latin typeface="Times New Roman" panose="02020603050405020304" pitchFamily="18" charset="0"/>
                          <a:ea typeface="DengXian" panose="02010600030101010101" pitchFamily="2" charset="-122"/>
                          <a:cs typeface="Times New Roman" panose="02020603050405020304" pitchFamily="18" charset="0"/>
                        </a:rPr>
                        <a:t>suspicious for nodal metastatic disease</a:t>
                      </a:r>
                      <a:r>
                        <a:rPr lang="en-US" sz="16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358557"/>
                  </a:ext>
                </a:extLst>
              </a:tr>
            </a:tbl>
          </a:graphicData>
        </a:graphic>
      </p:graphicFrame>
      <p:sp>
        <p:nvSpPr>
          <p:cNvPr id="16" name="Rectangle: Rounded Corners 15">
            <a:extLst>
              <a:ext uri="{FF2B5EF4-FFF2-40B4-BE49-F238E27FC236}">
                <a16:creationId xmlns:a16="http://schemas.microsoft.com/office/drawing/2014/main" id="{EA66E983-BC2A-B27C-70B8-D11CCBEF545F}"/>
              </a:ext>
            </a:extLst>
          </p:cNvPr>
          <p:cNvSpPr/>
          <p:nvPr/>
        </p:nvSpPr>
        <p:spPr>
          <a:xfrm>
            <a:off x="7142727" y="4927249"/>
            <a:ext cx="3446352" cy="632508"/>
          </a:xfrm>
          <a:prstGeom prst="roundRect">
            <a:avLst/>
          </a:prstGeom>
          <a:solidFill>
            <a:srgbClr val="9AD100"/>
          </a:solidFill>
          <a:ln>
            <a:solidFill>
              <a:srgbClr val="9AD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Misinterpret the finding as metastatic disease</a:t>
            </a:r>
          </a:p>
        </p:txBody>
      </p:sp>
    </p:spTree>
    <p:extLst>
      <p:ext uri="{BB962C8B-B14F-4D97-AF65-F5344CB8AC3E}">
        <p14:creationId xmlns:p14="http://schemas.microsoft.com/office/powerpoint/2010/main" val="1842068730"/>
      </p:ext>
    </p:extLst>
  </p:cSld>
  <p:clrMapOvr>
    <a:masterClrMapping/>
  </p:clrMapOvr>
  <mc:AlternateContent xmlns:mc="http://schemas.openxmlformats.org/markup-compatibility/2006" xmlns:p14="http://schemas.microsoft.com/office/powerpoint/2010/main">
    <mc:Choice Requires="p14">
      <p:transition spd="slow" p14:dur="2000" advTm="16206"/>
    </mc:Choice>
    <mc:Fallback xmlns="">
      <p:transition spd="slow" advTm="1620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Introduction: Clinical Whole-body PET Reports </a:t>
            </a:r>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grpSp>
        <p:nvGrpSpPr>
          <p:cNvPr id="8" name="Group 7">
            <a:extLst>
              <a:ext uri="{FF2B5EF4-FFF2-40B4-BE49-F238E27FC236}">
                <a16:creationId xmlns:a16="http://schemas.microsoft.com/office/drawing/2014/main" id="{3F5C787A-B2F5-DA5D-3C7C-EE40570AC6A0}"/>
              </a:ext>
            </a:extLst>
          </p:cNvPr>
          <p:cNvGrpSpPr/>
          <p:nvPr/>
        </p:nvGrpSpPr>
        <p:grpSpPr>
          <a:xfrm>
            <a:off x="381000" y="1323078"/>
            <a:ext cx="11234682" cy="4949700"/>
            <a:chOff x="381000" y="1323078"/>
            <a:chExt cx="11234682" cy="4949700"/>
          </a:xfrm>
        </p:grpSpPr>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84A9895F-87A4-D95E-56AF-8CA34F3D117D}"/>
                </a:ext>
              </a:extLst>
            </p:cNvPr>
            <p:cNvGrpSpPr/>
            <p:nvPr/>
          </p:nvGrpSpPr>
          <p:grpSpPr>
            <a:xfrm>
              <a:off x="4344042" y="1323078"/>
              <a:ext cx="7271640" cy="4949700"/>
              <a:chOff x="4344042" y="1200322"/>
              <a:chExt cx="7271640" cy="4949700"/>
            </a:xfrm>
          </p:grpSpPr>
          <p:grpSp>
            <p:nvGrpSpPr>
              <p:cNvPr id="3" name="Group 2">
                <a:extLst>
                  <a:ext uri="{FF2B5EF4-FFF2-40B4-BE49-F238E27FC236}">
                    <a16:creationId xmlns:a16="http://schemas.microsoft.com/office/drawing/2014/main" id="{46EB78BE-C5F8-712C-0B57-7D61C7E591CB}"/>
                  </a:ext>
                </a:extLst>
              </p:cNvPr>
              <p:cNvGrpSpPr/>
              <p:nvPr/>
            </p:nvGrpSpPr>
            <p:grpSpPr>
              <a:xfrm>
                <a:off x="4344042" y="1200322"/>
                <a:ext cx="7180978" cy="931013"/>
                <a:chOff x="4253380" y="1200322"/>
                <a:chExt cx="7180978" cy="931013"/>
              </a:xfrm>
            </p:grpSpPr>
            <p:sp>
              <p:nvSpPr>
                <p:cNvPr id="4" name="TextBox 3">
                  <a:extLst>
                    <a:ext uri="{FF2B5EF4-FFF2-40B4-BE49-F238E27FC236}">
                      <a16:creationId xmlns:a16="http://schemas.microsoft.com/office/drawing/2014/main" id="{7379155B-B9B2-DC71-49D5-E4B48B096591}"/>
                    </a:ext>
                  </a:extLst>
                </p:cNvPr>
                <p:cNvSpPr txBox="1"/>
                <p:nvPr/>
              </p:nvSpPr>
              <p:spPr>
                <a:xfrm>
                  <a:off x="4253380" y="1438838"/>
                  <a:ext cx="7180978" cy="692497"/>
                </a:xfrm>
                <a:prstGeom prst="rect">
                  <a:avLst/>
                </a:prstGeom>
                <a:noFill/>
              </p:spPr>
              <p:txBody>
                <a:bodyPr wrap="square">
                  <a:spAutoFit/>
                </a:bodyPr>
                <a:lstStyle/>
                <a:p>
                  <a:r>
                    <a:rPr lang="en-US" sz="1300" dirty="0">
                      <a:latin typeface="Century" panose="02040604050505020304" pitchFamily="18" charset="0"/>
                      <a:ea typeface="Open Sans" panose="020B0606030504020204" pitchFamily="34" charset="0"/>
                      <a:cs typeface="Times New Roman" panose="02020603050405020304" pitchFamily="18" charset="0"/>
                    </a:rPr>
                    <a:t>[AGE] years old patient with Gleason 3+4 prostate adenocarcinoma diagnosed in  [DATE]. Patient is referred for initial staging.</a:t>
                  </a:r>
                </a:p>
                <a:p>
                  <a:endParaRPr lang="en-US" sz="1300" dirty="0">
                    <a:latin typeface="Times New Roman" panose="02020603050405020304" pitchFamily="18" charset="0"/>
                    <a:ea typeface="Open Sans" panose="020B060603050402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485043F7-80A8-CC01-417E-5AAD41BC22FC}"/>
                    </a:ext>
                  </a:extLst>
                </p:cNvPr>
                <p:cNvCxnSpPr>
                  <a:cxnSpLocks/>
                </p:cNvCxnSpPr>
                <p:nvPr/>
              </p:nvCxnSpPr>
              <p:spPr>
                <a:xfrm>
                  <a:off x="4265544" y="1200322"/>
                  <a:ext cx="7132320" cy="3687"/>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B57A0D7-2736-2B69-EAC8-C2284196069B}"/>
                    </a:ext>
                  </a:extLst>
                </p:cNvPr>
                <p:cNvCxnSpPr>
                  <a:cxnSpLocks/>
                </p:cNvCxnSpPr>
                <p:nvPr/>
              </p:nvCxnSpPr>
              <p:spPr>
                <a:xfrm>
                  <a:off x="4265545" y="1933868"/>
                  <a:ext cx="7132319" cy="0"/>
                </a:xfrm>
                <a:prstGeom prst="line">
                  <a:avLst/>
                </a:prstGeom>
              </p:spPr>
              <p:style>
                <a:lnRef idx="2">
                  <a:schemeClr val="dk1"/>
                </a:lnRef>
                <a:fillRef idx="0">
                  <a:schemeClr val="dk1"/>
                </a:fillRef>
                <a:effectRef idx="1">
                  <a:schemeClr val="dk1"/>
                </a:effectRef>
                <a:fontRef idx="minor">
                  <a:schemeClr val="tx1"/>
                </a:fontRef>
              </p:style>
            </p:cxnSp>
          </p:grpSp>
          <p:sp>
            <p:nvSpPr>
              <p:cNvPr id="26" name="TextBox 25">
                <a:extLst>
                  <a:ext uri="{FF2B5EF4-FFF2-40B4-BE49-F238E27FC236}">
                    <a16:creationId xmlns:a16="http://schemas.microsoft.com/office/drawing/2014/main" id="{4180D688-09AA-80F3-D57A-67EC17F976A8}"/>
                  </a:ext>
                </a:extLst>
              </p:cNvPr>
              <p:cNvSpPr txBox="1"/>
              <p:nvPr/>
            </p:nvSpPr>
            <p:spPr>
              <a:xfrm>
                <a:off x="4434706" y="5780690"/>
                <a:ext cx="7180976" cy="369332"/>
              </a:xfrm>
              <a:prstGeom prst="rect">
                <a:avLst/>
              </a:prstGeom>
              <a:noFill/>
            </p:spPr>
            <p:txBody>
              <a:bodyPr wrap="square">
                <a:spAutoFit/>
              </a:bodyPr>
              <a:lstStyle/>
              <a:p>
                <a:pPr algn="ctr"/>
                <a:r>
                  <a:rPr lang="en-US" dirty="0">
                    <a:latin typeface="Arial" panose="020B0604020202020204" pitchFamily="34" charset="0"/>
                    <a:ea typeface="Open Sans" panose="020B0606030504020204" pitchFamily="34" charset="0"/>
                    <a:cs typeface="Arial" panose="020B0604020202020204" pitchFamily="34" charset="0"/>
                  </a:rPr>
                  <a:t>Report for a PET/CT skull base to thigh exam </a:t>
                </a:r>
              </a:p>
            </p:txBody>
          </p:sp>
          <p:sp>
            <p:nvSpPr>
              <p:cNvPr id="27" name="TextBox 26">
                <a:extLst>
                  <a:ext uri="{FF2B5EF4-FFF2-40B4-BE49-F238E27FC236}">
                    <a16:creationId xmlns:a16="http://schemas.microsoft.com/office/drawing/2014/main" id="{90E27E80-7178-D759-D39B-0D1CDB57D776}"/>
                  </a:ext>
                </a:extLst>
              </p:cNvPr>
              <p:cNvSpPr txBox="1"/>
              <p:nvPr/>
            </p:nvSpPr>
            <p:spPr>
              <a:xfrm>
                <a:off x="4392787" y="1204009"/>
                <a:ext cx="7083040" cy="330860"/>
              </a:xfrm>
              <a:prstGeom prst="rect">
                <a:avLst/>
              </a:prstGeom>
              <a:noFill/>
            </p:spPr>
            <p:txBody>
              <a:bodyPr wrap="square">
                <a:spAutoFit/>
              </a:bodyPr>
              <a:lstStyle/>
              <a:p>
                <a:pPr algn="ctr"/>
                <a:r>
                  <a:rPr lang="en-US" sz="1500" b="1" dirty="0">
                    <a:latin typeface="Century" panose="02040604050505020304" pitchFamily="18" charset="0"/>
                    <a:ea typeface="Open Sans" panose="020B0606030504020204" pitchFamily="34" charset="0"/>
                    <a:cs typeface="Times New Roman" panose="02020603050405020304" pitchFamily="18" charset="0"/>
                  </a:rPr>
                  <a:t>BACKGROUND INFORMATION</a:t>
                </a:r>
                <a:endParaRPr lang="en-US" sz="1500" b="1" dirty="0">
                  <a:latin typeface="Century" panose="02040604050505020304" pitchFamily="18" charset="0"/>
                </a:endParaRPr>
              </a:p>
            </p:txBody>
          </p:sp>
        </p:grpSp>
      </p:grpSp>
      <p:grpSp>
        <p:nvGrpSpPr>
          <p:cNvPr id="36" name="Group 35">
            <a:extLst>
              <a:ext uri="{FF2B5EF4-FFF2-40B4-BE49-F238E27FC236}">
                <a16:creationId xmlns:a16="http://schemas.microsoft.com/office/drawing/2014/main" id="{6079D950-D175-BF81-1682-5F68B31EF9E3}"/>
              </a:ext>
            </a:extLst>
          </p:cNvPr>
          <p:cNvGrpSpPr/>
          <p:nvPr/>
        </p:nvGrpSpPr>
        <p:grpSpPr>
          <a:xfrm>
            <a:off x="9842500" y="-2744"/>
            <a:ext cx="2224650" cy="1072543"/>
            <a:chOff x="9596666" y="-2744"/>
            <a:chExt cx="2470484" cy="1274953"/>
          </a:xfrm>
        </p:grpSpPr>
        <p:sp>
          <p:nvSpPr>
            <p:cNvPr id="37" name="Rectangle 36">
              <a:extLst>
                <a:ext uri="{FF2B5EF4-FFF2-40B4-BE49-F238E27FC236}">
                  <a16:creationId xmlns:a16="http://schemas.microsoft.com/office/drawing/2014/main" id="{A13C472C-2401-3615-8E6E-308906BE42BC}"/>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8" name="Picture 37">
              <a:extLst>
                <a:ext uri="{FF2B5EF4-FFF2-40B4-BE49-F238E27FC236}">
                  <a16:creationId xmlns:a16="http://schemas.microsoft.com/office/drawing/2014/main" id="{7B6C6EB8-17F9-B164-61AA-E10CDC0DF29F}"/>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2" name="Picture 1">
            <a:extLst>
              <a:ext uri="{FF2B5EF4-FFF2-40B4-BE49-F238E27FC236}">
                <a16:creationId xmlns:a16="http://schemas.microsoft.com/office/drawing/2014/main" id="{254A47BC-F16B-980C-5C41-65386F9C216D}"/>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Tree>
    <p:extLst>
      <p:ext uri="{BB962C8B-B14F-4D97-AF65-F5344CB8AC3E}">
        <p14:creationId xmlns:p14="http://schemas.microsoft.com/office/powerpoint/2010/main" val="1608258448"/>
      </p:ext>
    </p:extLst>
  </p:cSld>
  <p:clrMapOvr>
    <a:masterClrMapping/>
  </p:clrMapOvr>
  <mc:AlternateContent xmlns:mc="http://schemas.openxmlformats.org/markup-compatibility/2006" xmlns:p14="http://schemas.microsoft.com/office/powerpoint/2010/main">
    <mc:Choice Requires="p14">
      <p:transition spd="slow" p14:dur="2000" advTm="13"/>
    </mc:Choice>
    <mc:Fallback xmlns="">
      <p:transition spd="slow" advTm="1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Results: Sample Case #3</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
        <p:nvSpPr>
          <p:cNvPr id="4" name="TextBox 3">
            <a:extLst>
              <a:ext uri="{FF2B5EF4-FFF2-40B4-BE49-F238E27FC236}">
                <a16:creationId xmlns:a16="http://schemas.microsoft.com/office/drawing/2014/main" id="{46A2C9FB-15E5-EAD9-D899-73EA24825D3A}"/>
              </a:ext>
            </a:extLst>
          </p:cNvPr>
          <p:cNvSpPr txBox="1"/>
          <p:nvPr/>
        </p:nvSpPr>
        <p:spPr>
          <a:xfrm>
            <a:off x="6879880" y="1192089"/>
            <a:ext cx="3972046" cy="646331"/>
          </a:xfrm>
          <a:prstGeom prst="rect">
            <a:avLst/>
          </a:prstGeom>
          <a:noFill/>
        </p:spPr>
        <p:txBody>
          <a:bodyPr wrap="square">
            <a:spAutoFit/>
          </a:bodyPr>
          <a:lstStyle/>
          <a:p>
            <a:pPr algn="ctr"/>
            <a:r>
              <a:rPr lang="en-US" b="1" dirty="0">
                <a:latin typeface="Century Gothic" panose="020B0502020202020204" pitchFamily="34" charset="0"/>
                <a:ea typeface="Open Sans" panose="020B0606030504020204" pitchFamily="34" charset="0"/>
                <a:cs typeface="Open Sans" panose="020B0606030504020204" pitchFamily="34" charset="0"/>
              </a:rPr>
              <a:t>PEGASUS-personalized Impression</a:t>
            </a:r>
          </a:p>
          <a:p>
            <a:pPr algn="ctr"/>
            <a:r>
              <a:rPr lang="en-US" b="1" dirty="0">
                <a:latin typeface="Century Gothic" panose="020B0502020202020204" pitchFamily="34" charset="0"/>
                <a:ea typeface="Open Sans" panose="020B0606030504020204" pitchFamily="34" charset="0"/>
                <a:cs typeface="Open Sans" panose="020B0606030504020204" pitchFamily="34" charset="0"/>
              </a:rPr>
              <a:t>Overall utility score = 2 </a:t>
            </a:r>
            <a:endParaRPr lang="en-US" b="1" dirty="0"/>
          </a:p>
        </p:txBody>
      </p:sp>
      <p:sp>
        <p:nvSpPr>
          <p:cNvPr id="7" name="TextBox 6">
            <a:extLst>
              <a:ext uri="{FF2B5EF4-FFF2-40B4-BE49-F238E27FC236}">
                <a16:creationId xmlns:a16="http://schemas.microsoft.com/office/drawing/2014/main" id="{06037FE6-32F8-43D1-5D10-C3A51B1A6C79}"/>
              </a:ext>
            </a:extLst>
          </p:cNvPr>
          <p:cNvSpPr txBox="1"/>
          <p:nvPr/>
        </p:nvSpPr>
        <p:spPr>
          <a:xfrm>
            <a:off x="1340074" y="1330588"/>
            <a:ext cx="3492660" cy="369332"/>
          </a:xfrm>
          <a:prstGeom prst="rect">
            <a:avLst/>
          </a:prstGeom>
          <a:noFill/>
        </p:spPr>
        <p:txBody>
          <a:bodyPr wrap="square">
            <a:spAutoFit/>
          </a:bodyPr>
          <a:lstStyle/>
          <a:p>
            <a:r>
              <a:rPr lang="en-US" altLang="en-US" sz="1800" b="1" kern="1200" dirty="0">
                <a:solidFill>
                  <a:schemeClr val="tx1"/>
                </a:solidFill>
                <a:latin typeface="Century Gothic" panose="020B0502020202020204" pitchFamily="34" charset="0"/>
                <a:ea typeface="Open Sans" panose="020B0606030504020204" pitchFamily="34" charset="0"/>
                <a:cs typeface="Open Sans" panose="020B0606030504020204" pitchFamily="34" charset="0"/>
              </a:rPr>
              <a:t>Original Clinical Impression</a:t>
            </a:r>
            <a:endParaRPr lang="en-US" b="1" dirty="0"/>
          </a:p>
        </p:txBody>
      </p:sp>
      <p:graphicFrame>
        <p:nvGraphicFramePr>
          <p:cNvPr id="8" name="Table 7">
            <a:extLst>
              <a:ext uri="{FF2B5EF4-FFF2-40B4-BE49-F238E27FC236}">
                <a16:creationId xmlns:a16="http://schemas.microsoft.com/office/drawing/2014/main" id="{C92B48E9-7C01-B8E4-E205-4773C789E8D6}"/>
              </a:ext>
            </a:extLst>
          </p:cNvPr>
          <p:cNvGraphicFramePr>
            <a:graphicFrameLocks noGrp="1"/>
          </p:cNvGraphicFramePr>
          <p:nvPr>
            <p:extLst>
              <p:ext uri="{D42A27DB-BD31-4B8C-83A1-F6EECF244321}">
                <p14:modId xmlns:p14="http://schemas.microsoft.com/office/powerpoint/2010/main" val="2256894579"/>
              </p:ext>
            </p:extLst>
          </p:nvPr>
        </p:nvGraphicFramePr>
        <p:xfrm>
          <a:off x="451412" y="1868605"/>
          <a:ext cx="11343191" cy="4358640"/>
        </p:xfrm>
        <a:graphic>
          <a:graphicData uri="http://schemas.openxmlformats.org/drawingml/2006/table">
            <a:tbl>
              <a:tblPr firstRow="1" bandRow="1">
                <a:tableStyleId>{5C22544A-7EE6-4342-B048-85BDC9FD1C3A}</a:tableStyleId>
              </a:tblPr>
              <a:tblGrid>
                <a:gridCol w="5542988">
                  <a:extLst>
                    <a:ext uri="{9D8B030D-6E8A-4147-A177-3AD203B41FA5}">
                      <a16:colId xmlns:a16="http://schemas.microsoft.com/office/drawing/2014/main" val="2378586407"/>
                    </a:ext>
                  </a:extLst>
                </a:gridCol>
                <a:gridCol w="5800203">
                  <a:extLst>
                    <a:ext uri="{9D8B030D-6E8A-4147-A177-3AD203B41FA5}">
                      <a16:colId xmlns:a16="http://schemas.microsoft.com/office/drawing/2014/main" val="2029985563"/>
                    </a:ext>
                  </a:extLst>
                </a:gridCol>
              </a:tblGrid>
              <a:tr h="4153893">
                <a:tc>
                  <a:txBody>
                    <a:bodyPr/>
                    <a:lstStyle/>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 FDG PET/CT demonstrates a moderately hypermetabolic spiculated right upper lobe lung nodule which is nonspecific by PET and would be compatible with biopsy-proven atypical adenomatous hyperplasia. Of note, the medial aspect of this nodule has more prominent FDG uptake and may high-grade malignancy; </a:t>
                      </a:r>
                      <a:r>
                        <a:rPr lang="en-US" sz="1500" b="1" kern="1200" dirty="0">
                          <a:solidFill>
                            <a:schemeClr val="tx1"/>
                          </a:solidFill>
                          <a:effectLst/>
                          <a:highlight>
                            <a:srgbClr val="FADF12"/>
                          </a:highlight>
                          <a:latin typeface="Times New Roman" panose="02020603050405020304" pitchFamily="18" charset="0"/>
                          <a:ea typeface="DengXian" panose="02010600030101010101" pitchFamily="2" charset="-122"/>
                          <a:cs typeface="Times New Roman" panose="02020603050405020304" pitchFamily="18" charset="0"/>
                        </a:rPr>
                        <a:t>recommend correlation with biopsy site and consider repeat biopsy at this location as clinically indicated. Recommend close serial interval follow-up with thoracic CT. </a:t>
                      </a:r>
                    </a:p>
                    <a:p>
                      <a:pPr algn="l">
                        <a:lnSpc>
                          <a:spcPct val="100000"/>
                        </a:lnSpc>
                      </a:pPr>
                      <a:endParaRPr lang="en-US" sz="6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[2] Mild to moderately hypermetabolic mildly enlarged bilateral paratracheal, hilar, and subcarinal lymphadenopathy. Mild to moderately hypermetabolic bilateral right greater than left level IV, VI and supraclavicular lymphadenopathy. </a:t>
                      </a:r>
                      <a:r>
                        <a:rPr lang="en-US" sz="16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These nodes are favored to be secondary to diagnosed chronic lymphocytic leukemia although reactive lymph nodes secondary to recent pneumonia can also be considered. </a:t>
                      </a: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However, there are no abnormally FDG avid lymph nodes to suggest Richter's transformation. </a:t>
                      </a:r>
                      <a:r>
                        <a:rPr lang="en-US" sz="1500" b="1" kern="1200" dirty="0">
                          <a:solidFill>
                            <a:schemeClr val="tx1"/>
                          </a:solidFill>
                          <a:effectLst/>
                          <a:highlight>
                            <a:srgbClr val="FADF12"/>
                          </a:highlight>
                          <a:latin typeface="Times New Roman" panose="02020603050405020304" pitchFamily="18" charset="0"/>
                          <a:ea typeface="DengXian" panose="02010600030101010101" pitchFamily="2" charset="-122"/>
                          <a:cs typeface="Times New Roman" panose="02020603050405020304" pitchFamily="18" charset="0"/>
                        </a:rPr>
                        <a:t>If tissue sampling is desired for clinical decision making, right hilar nodes should be targeted.</a:t>
                      </a: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 FDG PET/CT demonstrates moderate FDG uptake in the medial aspect of the spiculated right upper lobe lung nodule which is stable in size and appearance from recent CT chest from [DATE]. This finding is suspicious for primary lung malignancy although an infectious/inflammatory process cannot be completely excluded. </a:t>
                      </a:r>
                      <a:r>
                        <a:rPr lang="en-US" sz="1500" b="1" kern="1200" dirty="0">
                          <a:solidFill>
                            <a:schemeClr val="tx1"/>
                          </a:solidFill>
                          <a:effectLst/>
                          <a:highlight>
                            <a:srgbClr val="FADF12"/>
                          </a:highlight>
                          <a:latin typeface="Times New Roman" panose="02020603050405020304" pitchFamily="18" charset="0"/>
                          <a:ea typeface="DengXian" panose="02010600030101010101" pitchFamily="2" charset="-122"/>
                          <a:cs typeface="Times New Roman" panose="02020603050405020304" pitchFamily="18" charset="0"/>
                        </a:rPr>
                        <a:t>Recommend clinical correlation and consider tissue sampling for further evaluation as clinically indicated. </a:t>
                      </a:r>
                    </a:p>
                    <a:p>
                      <a:pPr algn="l">
                        <a:lnSpc>
                          <a:spcPct val="100000"/>
                        </a:lnSpc>
                      </a:pPr>
                      <a:endParaRPr lang="en-US" sz="6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[2] Mild to moderately hypermetabolic enlarged bilateral paratracheal, hilar, and subcarinal nodes, as detailed in the findings, which are </a:t>
                      </a:r>
                      <a:r>
                        <a:rPr lang="en-US" sz="1600" b="0" kern="1200" dirty="0">
                          <a:solidFill>
                            <a:schemeClr val="dk1"/>
                          </a:solidFill>
                          <a:effectLst/>
                          <a:latin typeface="Times New Roman" panose="02020603050405020304" pitchFamily="18" charset="0"/>
                          <a:ea typeface="DengXian" panose="02010600030101010101" pitchFamily="2" charset="-122"/>
                          <a:cs typeface="Times New Roman" panose="02020603050405020304" pitchFamily="18" charset="0"/>
                        </a:rPr>
                        <a:t>suspicious for nodal metastatic disease. </a:t>
                      </a: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p>
                    <a:p>
                      <a:pPr algn="l">
                        <a:lnSpc>
                          <a:spcPct val="100000"/>
                        </a:lnSpc>
                      </a:pPr>
                      <a:r>
                        <a:rPr lang="en-US" sz="15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358557"/>
                  </a:ext>
                </a:extLst>
              </a:tr>
            </a:tbl>
          </a:graphicData>
        </a:graphic>
      </p:graphicFrame>
      <p:sp>
        <p:nvSpPr>
          <p:cNvPr id="16" name="Rectangle: Rounded Corners 15">
            <a:extLst>
              <a:ext uri="{FF2B5EF4-FFF2-40B4-BE49-F238E27FC236}">
                <a16:creationId xmlns:a16="http://schemas.microsoft.com/office/drawing/2014/main" id="{EA66E983-BC2A-B27C-70B8-D11CCBEF545F}"/>
              </a:ext>
            </a:extLst>
          </p:cNvPr>
          <p:cNvSpPr/>
          <p:nvPr/>
        </p:nvSpPr>
        <p:spPr>
          <a:xfrm>
            <a:off x="7142727" y="4927249"/>
            <a:ext cx="3446352" cy="632508"/>
          </a:xfrm>
          <a:prstGeom prst="roundRect">
            <a:avLst/>
          </a:prstGeom>
          <a:solidFill>
            <a:srgbClr val="FADF12"/>
          </a:solidFill>
          <a:ln>
            <a:solidFill>
              <a:srgbClr val="FADF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Non-specific or missing recommendations</a:t>
            </a:r>
          </a:p>
        </p:txBody>
      </p:sp>
    </p:spTree>
    <p:extLst>
      <p:ext uri="{BB962C8B-B14F-4D97-AF65-F5344CB8AC3E}">
        <p14:creationId xmlns:p14="http://schemas.microsoft.com/office/powerpoint/2010/main" val="1465400119"/>
      </p:ext>
    </p:extLst>
  </p:cSld>
  <p:clrMapOvr>
    <a:masterClrMapping/>
  </p:clrMapOvr>
  <mc:AlternateContent xmlns:mc="http://schemas.openxmlformats.org/markup-compatibility/2006" xmlns:p14="http://schemas.microsoft.com/office/powerpoint/2010/main">
    <mc:Choice Requires="p14">
      <p:transition spd="slow" p14:dur="2000" advTm="13320"/>
    </mc:Choice>
    <mc:Fallback xmlns="">
      <p:transition spd="slow" advTm="1332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Summary</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
        <p:nvSpPr>
          <p:cNvPr id="2" name="Content Placeholder 2">
            <a:extLst>
              <a:ext uri="{FF2B5EF4-FFF2-40B4-BE49-F238E27FC236}">
                <a16:creationId xmlns:a16="http://schemas.microsoft.com/office/drawing/2014/main" id="{15A97727-60CE-BEE4-D541-2951CF2C83EC}"/>
              </a:ext>
            </a:extLst>
          </p:cNvPr>
          <p:cNvSpPr>
            <a:spLocks noGrp="1"/>
          </p:cNvSpPr>
          <p:nvPr>
            <p:ph sz="quarter" idx="13"/>
          </p:nvPr>
        </p:nvSpPr>
        <p:spPr>
          <a:xfrm>
            <a:off x="573844" y="1493520"/>
            <a:ext cx="10932356" cy="4951715"/>
          </a:xfrm>
        </p:spPr>
        <p:txBody>
          <a:bodyPr>
            <a:noAutofit/>
          </a:bodyPr>
          <a:lstStyle/>
          <a:p>
            <a:r>
              <a:rPr lang="en-US" dirty="0"/>
              <a:t>In the expert reader study, </a:t>
            </a:r>
            <a:r>
              <a:rPr lang="en-US" b="1" dirty="0"/>
              <a:t>the large majority </a:t>
            </a:r>
            <a:r>
              <a:rPr lang="en-US" dirty="0"/>
              <a:t>of the LLM impressions were scored </a:t>
            </a:r>
            <a:r>
              <a:rPr lang="en-US" b="1" dirty="0"/>
              <a:t>clinically acceptable</a:t>
            </a:r>
            <a:r>
              <a:rPr lang="en-US" dirty="0"/>
              <a:t>.</a:t>
            </a:r>
          </a:p>
          <a:p>
            <a:endParaRPr lang="en-US" sz="1800" dirty="0"/>
          </a:p>
          <a:p>
            <a:r>
              <a:rPr lang="en-US" dirty="0"/>
              <a:t>Three physicians considered the overall utility of </a:t>
            </a:r>
            <a:r>
              <a:rPr lang="en-US" b="1" dirty="0"/>
              <a:t>personalized LLM impressions</a:t>
            </a:r>
            <a:r>
              <a:rPr lang="en-US" dirty="0"/>
              <a:t> to be comparable to </a:t>
            </a:r>
            <a:r>
              <a:rPr lang="en-US" b="1" dirty="0"/>
              <a:t>clinical impressions </a:t>
            </a:r>
            <a:r>
              <a:rPr lang="en-US" dirty="0"/>
              <a:t>dictated by </a:t>
            </a:r>
            <a:r>
              <a:rPr lang="en-US" b="1" dirty="0"/>
              <a:t>other physicians</a:t>
            </a:r>
            <a:r>
              <a:rPr lang="en-US" dirty="0"/>
              <a:t>.</a:t>
            </a:r>
          </a:p>
          <a:p>
            <a:endParaRPr lang="en-US" sz="1800" dirty="0"/>
          </a:p>
          <a:p>
            <a:r>
              <a:rPr lang="en-US" dirty="0"/>
              <a:t>Primary reasons for discrepancy between </a:t>
            </a:r>
            <a:r>
              <a:rPr lang="en-US" b="1" dirty="0"/>
              <a:t>personalized LLM impressions</a:t>
            </a:r>
            <a:r>
              <a:rPr lang="en-US" dirty="0"/>
              <a:t> and </a:t>
            </a:r>
            <a:r>
              <a:rPr lang="en-US" b="1" dirty="0"/>
              <a:t>physicians’ own impressions </a:t>
            </a:r>
          </a:p>
          <a:p>
            <a:pPr lvl="1"/>
            <a:r>
              <a:rPr lang="en-US" sz="2200" dirty="0"/>
              <a:t>Factual inaccuracy </a:t>
            </a:r>
          </a:p>
          <a:p>
            <a:pPr lvl="1"/>
            <a:r>
              <a:rPr lang="en-US" sz="2200" dirty="0"/>
              <a:t>Inappropriate interpretations</a:t>
            </a:r>
          </a:p>
          <a:p>
            <a:pPr lvl="1"/>
            <a:r>
              <a:rPr lang="en-US" sz="2200" dirty="0"/>
              <a:t>Non-specific recommendations</a:t>
            </a:r>
          </a:p>
        </p:txBody>
      </p:sp>
    </p:spTree>
    <p:extLst>
      <p:ext uri="{BB962C8B-B14F-4D97-AF65-F5344CB8AC3E}">
        <p14:creationId xmlns:p14="http://schemas.microsoft.com/office/powerpoint/2010/main" val="1789709288"/>
      </p:ext>
    </p:extLst>
  </p:cSld>
  <p:clrMapOvr>
    <a:masterClrMapping/>
  </p:clrMapOvr>
  <mc:AlternateContent xmlns:mc="http://schemas.openxmlformats.org/markup-compatibility/2006" xmlns:p14="http://schemas.microsoft.com/office/powerpoint/2010/main">
    <mc:Choice Requires="p14">
      <p:transition spd="slow" p14:dur="2000" advTm="11198"/>
    </mc:Choice>
    <mc:Fallback xmlns="">
      <p:transition spd="slow" advTm="1119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CF9EBE-7898-E24B-7B67-5D36D2340E53}"/>
              </a:ext>
            </a:extLst>
          </p:cNvPr>
          <p:cNvGrpSpPr/>
          <p:nvPr/>
        </p:nvGrpSpPr>
        <p:grpSpPr>
          <a:xfrm>
            <a:off x="2718358" y="1614714"/>
            <a:ext cx="6755284" cy="3628573"/>
            <a:chOff x="797560" y="2185116"/>
            <a:chExt cx="7564120" cy="4385858"/>
          </a:xfrm>
        </p:grpSpPr>
        <p:pic>
          <p:nvPicPr>
            <p:cNvPr id="3" name="Picture 2" descr="A qr code on a white background&#10;&#10;Description automatically generated">
              <a:extLst>
                <a:ext uri="{FF2B5EF4-FFF2-40B4-BE49-F238E27FC236}">
                  <a16:creationId xmlns:a16="http://schemas.microsoft.com/office/drawing/2014/main" id="{FC7E30D1-ACB9-F55C-AD41-320877733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0" y="2185116"/>
              <a:ext cx="3383280" cy="4385858"/>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D39217C3-D73D-3419-5343-C49098665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400" y="2185116"/>
              <a:ext cx="3383280" cy="4385858"/>
            </a:xfrm>
            <a:prstGeom prst="rect">
              <a:avLst/>
            </a:prstGeom>
          </p:spPr>
        </p:pic>
      </p:grpSp>
      <p:sp>
        <p:nvSpPr>
          <p:cNvPr id="5" name="Title 1">
            <a:extLst>
              <a:ext uri="{FF2B5EF4-FFF2-40B4-BE49-F238E27FC236}">
                <a16:creationId xmlns:a16="http://schemas.microsoft.com/office/drawing/2014/main" id="{209CB0A6-8DC5-E12C-C392-90F2C7948228}"/>
              </a:ext>
            </a:extLst>
          </p:cNvPr>
          <p:cNvSpPr txBox="1">
            <a:spLocks/>
          </p:cNvSpPr>
          <p:nvPr/>
        </p:nvSpPr>
        <p:spPr>
          <a:xfrm>
            <a:off x="3633955" y="273605"/>
            <a:ext cx="4924090" cy="1469162"/>
          </a:xfrm>
          <a:prstGeom prst="rect">
            <a:avLst/>
          </a:prstGeom>
        </p:spPr>
        <p:txBody>
          <a:bodyPr/>
          <a:lstStyle>
            <a:lvl1pPr algn="l" defTabSz="608013" rtl="0" fontAlgn="base">
              <a:spcBef>
                <a:spcPct val="0"/>
              </a:spcBef>
              <a:spcAft>
                <a:spcPct val="0"/>
              </a:spcAft>
              <a:defRPr lang="en-US" altLang="en-US" sz="4000" kern="1200" dirty="0">
                <a:solidFill>
                  <a:srgbClr val="54C9EB"/>
                </a:solidFill>
                <a:latin typeface="Century Gothic" panose="020B0502020202020204" pitchFamily="34" charset="0"/>
                <a:ea typeface="Open Sans" panose="020B0606030504020204" pitchFamily="34" charset="0"/>
                <a:cs typeface="Open Sans" panose="020B0606030504020204" pitchFamily="34" charset="0"/>
              </a:defRPr>
            </a:lvl1pPr>
            <a:lvl2pPr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2pPr>
            <a:lvl3pPr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3pPr>
            <a:lvl4pPr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4pPr>
            <a:lvl5pPr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5pPr>
            <a:lvl6pPr marL="457200"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6pPr>
            <a:lvl7pPr marL="914400"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7pPr>
            <a:lvl8pPr marL="1371600"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8pPr>
            <a:lvl9pPr marL="1828800"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9pPr>
          </a:lstStyle>
          <a:p>
            <a:pPr algn="ctr"/>
            <a:r>
              <a:rPr lang="en-US" sz="3600" dirty="0">
                <a:solidFill>
                  <a:schemeClr val="tx1"/>
                </a:solidFill>
              </a:rPr>
              <a:t>Thank you</a:t>
            </a:r>
          </a:p>
          <a:p>
            <a:pPr algn="ctr"/>
            <a:r>
              <a:rPr lang="en-US" sz="3600" dirty="0" err="1">
                <a:solidFill>
                  <a:schemeClr val="tx1"/>
                </a:solidFill>
              </a:rPr>
              <a:t>xtie@wisc.edu</a:t>
            </a:r>
            <a:endParaRPr lang="en-US" sz="3600" dirty="0">
              <a:solidFill>
                <a:schemeClr val="tx1"/>
              </a:solidFill>
            </a:endParaRPr>
          </a:p>
        </p:txBody>
      </p:sp>
      <p:pic>
        <p:nvPicPr>
          <p:cNvPr id="7" name="Picture 6">
            <a:extLst>
              <a:ext uri="{FF2B5EF4-FFF2-40B4-BE49-F238E27FC236}">
                <a16:creationId xmlns:a16="http://schemas.microsoft.com/office/drawing/2014/main" id="{9338C6B1-1324-2E7D-D5CD-8D6F909CD642}"/>
              </a:ext>
            </a:extLst>
          </p:cNvPr>
          <p:cNvPicPr>
            <a:picLocks noChangeAspect="1"/>
          </p:cNvPicPr>
          <p:nvPr/>
        </p:nvPicPr>
        <p:blipFill>
          <a:blip r:embed="rId5"/>
          <a:stretch>
            <a:fillRect/>
          </a:stretch>
        </p:blipFill>
        <p:spPr>
          <a:xfrm>
            <a:off x="2933529" y="1730067"/>
            <a:ext cx="2591162" cy="2543530"/>
          </a:xfrm>
          <a:prstGeom prst="rect">
            <a:avLst/>
          </a:prstGeom>
        </p:spPr>
      </p:pic>
      <p:pic>
        <p:nvPicPr>
          <p:cNvPr id="9" name="Picture 8">
            <a:extLst>
              <a:ext uri="{FF2B5EF4-FFF2-40B4-BE49-F238E27FC236}">
                <a16:creationId xmlns:a16="http://schemas.microsoft.com/office/drawing/2014/main" id="{FA49C297-3798-FBDB-EB97-79D877545DB4}"/>
              </a:ext>
            </a:extLst>
          </p:cNvPr>
          <p:cNvPicPr>
            <a:picLocks noChangeAspect="1"/>
          </p:cNvPicPr>
          <p:nvPr/>
        </p:nvPicPr>
        <p:blipFill>
          <a:blip r:embed="rId6"/>
          <a:stretch>
            <a:fillRect/>
          </a:stretch>
        </p:blipFill>
        <p:spPr>
          <a:xfrm>
            <a:off x="6719306" y="1773742"/>
            <a:ext cx="2487168" cy="2487168"/>
          </a:xfrm>
          <a:prstGeom prst="rect">
            <a:avLst/>
          </a:prstGeom>
        </p:spPr>
      </p:pic>
    </p:spTree>
    <p:extLst>
      <p:ext uri="{BB962C8B-B14F-4D97-AF65-F5344CB8AC3E}">
        <p14:creationId xmlns:p14="http://schemas.microsoft.com/office/powerpoint/2010/main" val="4207930429"/>
      </p:ext>
    </p:extLst>
  </p:cSld>
  <p:clrMapOvr>
    <a:masterClrMapping/>
  </p:clrMapOvr>
  <mc:AlternateContent xmlns:mc="http://schemas.openxmlformats.org/markup-compatibility/2006" xmlns:p14="http://schemas.microsoft.com/office/powerpoint/2010/main">
    <mc:Choice Requires="p14">
      <p:transition spd="slow" p14:dur="2000" advTm="304"/>
    </mc:Choice>
    <mc:Fallback xmlns="">
      <p:transition spd="slow" advTm="3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Introduction: Clinical Whole-body PET Reports </a:t>
            </a:r>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grpSp>
        <p:nvGrpSpPr>
          <p:cNvPr id="8" name="Group 7">
            <a:extLst>
              <a:ext uri="{FF2B5EF4-FFF2-40B4-BE49-F238E27FC236}">
                <a16:creationId xmlns:a16="http://schemas.microsoft.com/office/drawing/2014/main" id="{3F5C787A-B2F5-DA5D-3C7C-EE40570AC6A0}"/>
              </a:ext>
            </a:extLst>
          </p:cNvPr>
          <p:cNvGrpSpPr/>
          <p:nvPr/>
        </p:nvGrpSpPr>
        <p:grpSpPr>
          <a:xfrm>
            <a:off x="381000" y="1323078"/>
            <a:ext cx="11482562" cy="4949700"/>
            <a:chOff x="381000" y="1323078"/>
            <a:chExt cx="11482562" cy="4949700"/>
          </a:xfrm>
        </p:grpSpPr>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84A9895F-87A4-D95E-56AF-8CA34F3D117D}"/>
                </a:ext>
              </a:extLst>
            </p:cNvPr>
            <p:cNvGrpSpPr/>
            <p:nvPr/>
          </p:nvGrpSpPr>
          <p:grpSpPr>
            <a:xfrm>
              <a:off x="4344042" y="1323078"/>
              <a:ext cx="7519520" cy="4949700"/>
              <a:chOff x="4344042" y="1200322"/>
              <a:chExt cx="7519520" cy="4949700"/>
            </a:xfrm>
          </p:grpSpPr>
          <p:grpSp>
            <p:nvGrpSpPr>
              <p:cNvPr id="3" name="Group 2">
                <a:extLst>
                  <a:ext uri="{FF2B5EF4-FFF2-40B4-BE49-F238E27FC236}">
                    <a16:creationId xmlns:a16="http://schemas.microsoft.com/office/drawing/2014/main" id="{46EB78BE-C5F8-712C-0B57-7D61C7E591CB}"/>
                  </a:ext>
                </a:extLst>
              </p:cNvPr>
              <p:cNvGrpSpPr/>
              <p:nvPr/>
            </p:nvGrpSpPr>
            <p:grpSpPr>
              <a:xfrm>
                <a:off x="4344042" y="1200322"/>
                <a:ext cx="7180978" cy="931013"/>
                <a:chOff x="4253380" y="1200322"/>
                <a:chExt cx="7180978" cy="931013"/>
              </a:xfrm>
            </p:grpSpPr>
            <p:sp>
              <p:nvSpPr>
                <p:cNvPr id="4" name="TextBox 3">
                  <a:extLst>
                    <a:ext uri="{FF2B5EF4-FFF2-40B4-BE49-F238E27FC236}">
                      <a16:creationId xmlns:a16="http://schemas.microsoft.com/office/drawing/2014/main" id="{7379155B-B9B2-DC71-49D5-E4B48B096591}"/>
                    </a:ext>
                  </a:extLst>
                </p:cNvPr>
                <p:cNvSpPr txBox="1"/>
                <p:nvPr/>
              </p:nvSpPr>
              <p:spPr>
                <a:xfrm>
                  <a:off x="4253380" y="1438838"/>
                  <a:ext cx="7180978" cy="692497"/>
                </a:xfrm>
                <a:prstGeom prst="rect">
                  <a:avLst/>
                </a:prstGeom>
                <a:noFill/>
              </p:spPr>
              <p:txBody>
                <a:bodyPr wrap="square">
                  <a:spAutoFit/>
                </a:bodyPr>
                <a:lstStyle/>
                <a:p>
                  <a:r>
                    <a:rPr lang="en-US" sz="1300" dirty="0">
                      <a:latin typeface="Century" panose="02040604050505020304" pitchFamily="18" charset="0"/>
                      <a:ea typeface="Open Sans" panose="020B0606030504020204" pitchFamily="34" charset="0"/>
                      <a:cs typeface="Times New Roman" panose="02020603050405020304" pitchFamily="18" charset="0"/>
                    </a:rPr>
                    <a:t>[AGE] years old patient with Gleason 3+4 prostate adenocarcinoma diagnosed in  [DATE]. Patient is referred for initial staging.</a:t>
                  </a:r>
                </a:p>
                <a:p>
                  <a:endParaRPr lang="en-US" sz="1300" dirty="0">
                    <a:latin typeface="Times New Roman" panose="02020603050405020304" pitchFamily="18" charset="0"/>
                    <a:ea typeface="Open Sans" panose="020B060603050402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485043F7-80A8-CC01-417E-5AAD41BC22FC}"/>
                    </a:ext>
                  </a:extLst>
                </p:cNvPr>
                <p:cNvCxnSpPr>
                  <a:cxnSpLocks/>
                </p:cNvCxnSpPr>
                <p:nvPr/>
              </p:nvCxnSpPr>
              <p:spPr>
                <a:xfrm>
                  <a:off x="4265544" y="1200322"/>
                  <a:ext cx="7132320" cy="3687"/>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B57A0D7-2736-2B69-EAC8-C2284196069B}"/>
                    </a:ext>
                  </a:extLst>
                </p:cNvPr>
                <p:cNvCxnSpPr>
                  <a:cxnSpLocks/>
                </p:cNvCxnSpPr>
                <p:nvPr/>
              </p:nvCxnSpPr>
              <p:spPr>
                <a:xfrm>
                  <a:off x="4265545" y="1933868"/>
                  <a:ext cx="7132319" cy="0"/>
                </a:xfrm>
                <a:prstGeom prst="line">
                  <a:avLst/>
                </a:prstGeom>
              </p:spPr>
              <p:style>
                <a:lnRef idx="2">
                  <a:schemeClr val="dk1"/>
                </a:lnRef>
                <a:fillRef idx="0">
                  <a:schemeClr val="dk1"/>
                </a:fillRef>
                <a:effectRef idx="1">
                  <a:schemeClr val="dk1"/>
                </a:effectRef>
                <a:fontRef idx="minor">
                  <a:schemeClr val="tx1"/>
                </a:fontRef>
              </p:style>
            </p:cxnSp>
          </p:grpSp>
          <p:grpSp>
            <p:nvGrpSpPr>
              <p:cNvPr id="11" name="Group 10">
                <a:extLst>
                  <a:ext uri="{FF2B5EF4-FFF2-40B4-BE49-F238E27FC236}">
                    <a16:creationId xmlns:a16="http://schemas.microsoft.com/office/drawing/2014/main" id="{40FF67B0-3FF5-4C28-DD14-CEA8293733A1}"/>
                  </a:ext>
                </a:extLst>
              </p:cNvPr>
              <p:cNvGrpSpPr/>
              <p:nvPr/>
            </p:nvGrpSpPr>
            <p:grpSpPr>
              <a:xfrm>
                <a:off x="4344042" y="1987477"/>
                <a:ext cx="7519520" cy="2519949"/>
                <a:chOff x="4253380" y="2017751"/>
                <a:chExt cx="7519520" cy="2519949"/>
              </a:xfrm>
            </p:grpSpPr>
            <p:cxnSp>
              <p:nvCxnSpPr>
                <p:cNvPr id="13" name="Straight Connector 12">
                  <a:extLst>
                    <a:ext uri="{FF2B5EF4-FFF2-40B4-BE49-F238E27FC236}">
                      <a16:creationId xmlns:a16="http://schemas.microsoft.com/office/drawing/2014/main" id="{B815E8CA-743F-AB58-C437-A19BC5A23BFE}"/>
                    </a:ext>
                  </a:extLst>
                </p:cNvPr>
                <p:cNvCxnSpPr>
                  <a:cxnSpLocks/>
                </p:cNvCxnSpPr>
                <p:nvPr/>
              </p:nvCxnSpPr>
              <p:spPr>
                <a:xfrm>
                  <a:off x="4265544" y="2019192"/>
                  <a:ext cx="7132319" cy="0"/>
                </a:xfrm>
                <a:prstGeom prst="line">
                  <a:avLst/>
                </a:prstGeom>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5BD7EEDB-4359-8301-768F-3AA7B268BF87}"/>
                    </a:ext>
                  </a:extLst>
                </p:cNvPr>
                <p:cNvGrpSpPr/>
                <p:nvPr/>
              </p:nvGrpSpPr>
              <p:grpSpPr>
                <a:xfrm>
                  <a:off x="4253380" y="2017751"/>
                  <a:ext cx="7519520" cy="2519949"/>
                  <a:chOff x="4253380" y="2017751"/>
                  <a:chExt cx="7519520" cy="2519949"/>
                </a:xfrm>
              </p:grpSpPr>
              <p:sp>
                <p:nvSpPr>
                  <p:cNvPr id="15" name="TextBox 14">
                    <a:extLst>
                      <a:ext uri="{FF2B5EF4-FFF2-40B4-BE49-F238E27FC236}">
                        <a16:creationId xmlns:a16="http://schemas.microsoft.com/office/drawing/2014/main" id="{A64F2B22-2002-32E5-1C6C-7EC7A4672F04}"/>
                      </a:ext>
                    </a:extLst>
                  </p:cNvPr>
                  <p:cNvSpPr txBox="1"/>
                  <p:nvPr/>
                </p:nvSpPr>
                <p:spPr>
                  <a:xfrm>
                    <a:off x="4253380" y="2244765"/>
                    <a:ext cx="7519520" cy="2292935"/>
                  </a:xfrm>
                  <a:prstGeom prst="rect">
                    <a:avLst/>
                  </a:prstGeom>
                  <a:noFill/>
                </p:spPr>
                <p:txBody>
                  <a:bodyPr wrap="square">
                    <a:spAutoFit/>
                  </a:bodyPr>
                  <a:lstStyle/>
                  <a:p>
                    <a:r>
                      <a:rPr lang="en-US" sz="1300" dirty="0">
                        <a:latin typeface="Century" panose="02040604050505020304" pitchFamily="18" charset="0"/>
                        <a:ea typeface="Open Sans" panose="020B0606030504020204" pitchFamily="34" charset="0"/>
                        <a:cs typeface="Times New Roman" panose="02020603050405020304" pitchFamily="18" charset="0"/>
                      </a:rPr>
                      <a:t>Physiologic background liver standardized uptake value (...) </a:t>
                    </a:r>
                  </a:p>
                  <a:p>
                    <a:r>
                      <a:rPr lang="en-US" sz="1300" dirty="0">
                        <a:latin typeface="Century" panose="02040604050505020304" pitchFamily="18" charset="0"/>
                        <a:ea typeface="Open Sans" panose="020B0606030504020204" pitchFamily="34" charset="0"/>
                        <a:cs typeface="Times New Roman" panose="02020603050405020304" pitchFamily="18" charset="0"/>
                      </a:rPr>
                      <a:t>Visualized head/neck: Physiologic uptake of the lacrimal and salivary glands. (...)</a:t>
                    </a:r>
                  </a:p>
                  <a:p>
                    <a:r>
                      <a:rPr lang="en-US" sz="1300" dirty="0">
                        <a:latin typeface="Century" panose="02040604050505020304" pitchFamily="18" charset="0"/>
                        <a:ea typeface="Open Sans" panose="020B0606030504020204" pitchFamily="34" charset="0"/>
                        <a:cs typeface="Times New Roman" panose="02020603050405020304" pitchFamily="18" charset="0"/>
                      </a:rPr>
                      <a:t>Head / neck lymph nodes: No suspicious head/neck lymph nodes. </a:t>
                    </a:r>
                  </a:p>
                  <a:p>
                    <a:r>
                      <a:rPr lang="en-US" sz="1300" dirty="0">
                        <a:latin typeface="Century" panose="02040604050505020304" pitchFamily="18" charset="0"/>
                        <a:ea typeface="Open Sans" panose="020B0606030504020204" pitchFamily="34" charset="0"/>
                        <a:cs typeface="Times New Roman" panose="02020603050405020304" pitchFamily="18" charset="0"/>
                      </a:rPr>
                      <a:t>Chest: No lung nodules or abnormal uptake. No pleural or pericardial effusion. (...)</a:t>
                    </a:r>
                  </a:p>
                  <a:p>
                    <a:r>
                      <a:rPr lang="en-US" sz="1300" dirty="0">
                        <a:latin typeface="Century" panose="02040604050505020304" pitchFamily="18" charset="0"/>
                        <a:ea typeface="Open Sans" panose="020B0606030504020204" pitchFamily="34" charset="0"/>
                        <a:cs typeface="Times New Roman" panose="02020603050405020304" pitchFamily="18" charset="0"/>
                      </a:rPr>
                      <a:t>Hepatobiliary: No abnormal uptake. Photogenic left hepatic cyst. (...)</a:t>
                    </a:r>
                  </a:p>
                  <a:p>
                    <a:r>
                      <a:rPr lang="en-US" sz="1300" dirty="0">
                        <a:latin typeface="Century" panose="02040604050505020304" pitchFamily="18" charset="0"/>
                        <a:ea typeface="Open Sans" panose="020B0606030504020204" pitchFamily="34" charset="0"/>
                        <a:cs typeface="Times New Roman" panose="02020603050405020304" pitchFamily="18" charset="0"/>
                      </a:rPr>
                      <a:t>Spleen / pancreas / adrenals: No abnormal splenic uptake. (...)</a:t>
                    </a:r>
                  </a:p>
                  <a:p>
                    <a:r>
                      <a:rPr lang="en-US" sz="1300" dirty="0">
                        <a:latin typeface="Century" panose="02040604050505020304" pitchFamily="18" charset="0"/>
                        <a:ea typeface="Open Sans" panose="020B0606030504020204" pitchFamily="34" charset="0"/>
                        <a:cs typeface="Times New Roman" panose="02020603050405020304" pitchFamily="18" charset="0"/>
                      </a:rPr>
                      <a:t>Kidneys / bladder: No abnormal uptake. (...) </a:t>
                    </a:r>
                  </a:p>
                  <a:p>
                    <a:r>
                      <a:rPr lang="en-US" sz="1300" dirty="0">
                        <a:latin typeface="Century" panose="02040604050505020304" pitchFamily="18" charset="0"/>
                        <a:ea typeface="Open Sans" panose="020B0606030504020204" pitchFamily="34" charset="0"/>
                        <a:cs typeface="Times New Roman" panose="02020603050405020304" pitchFamily="18" charset="0"/>
                      </a:rPr>
                      <a:t>Bowel / peritoneum: No suspicious bowel uptake or abnormality. (...) </a:t>
                    </a:r>
                  </a:p>
                  <a:p>
                    <a:r>
                      <a:rPr lang="en-US" sz="1300" dirty="0">
                        <a:latin typeface="Century" panose="02040604050505020304" pitchFamily="18" charset="0"/>
                        <a:ea typeface="Open Sans" panose="020B0606030504020204" pitchFamily="34" charset="0"/>
                        <a:cs typeface="Times New Roman" panose="02020603050405020304" pitchFamily="18" charset="0"/>
                      </a:rPr>
                      <a:t>Pelvic organs: Bilateral foci of uptake bilaterally in the peripheral zone of the prostate, (...) </a:t>
                    </a:r>
                  </a:p>
                  <a:p>
                    <a:r>
                      <a:rPr lang="en-US" sz="1300" dirty="0">
                        <a:latin typeface="Century" panose="02040604050505020304" pitchFamily="18" charset="0"/>
                        <a:ea typeface="Open Sans" panose="020B0606030504020204" pitchFamily="34" charset="0"/>
                        <a:cs typeface="Times New Roman" panose="02020603050405020304" pitchFamily="18" charset="0"/>
                      </a:rPr>
                      <a:t>Abdominopelvic lymph nodes: No definitive suspicious abdominopelvic lymph nodes. (...)</a:t>
                    </a:r>
                  </a:p>
                  <a:p>
                    <a:r>
                      <a:rPr lang="en-US" sz="1300" dirty="0">
                        <a:latin typeface="Century" panose="02040604050505020304" pitchFamily="18" charset="0"/>
                        <a:ea typeface="Open Sans" panose="020B0606030504020204" pitchFamily="34" charset="0"/>
                        <a:cs typeface="Times New Roman" panose="02020603050405020304" pitchFamily="18" charset="0"/>
                      </a:rPr>
                      <a:t>Musculoskeletal / soft tissues / skin: No suspicious lesions. (...)</a:t>
                    </a:r>
                  </a:p>
                </p:txBody>
              </p:sp>
              <p:sp>
                <p:nvSpPr>
                  <p:cNvPr id="16" name="TextBox 15">
                    <a:extLst>
                      <a:ext uri="{FF2B5EF4-FFF2-40B4-BE49-F238E27FC236}">
                        <a16:creationId xmlns:a16="http://schemas.microsoft.com/office/drawing/2014/main" id="{6130170B-034A-37EA-1F05-D29DE48B79A3}"/>
                      </a:ext>
                    </a:extLst>
                  </p:cNvPr>
                  <p:cNvSpPr txBox="1"/>
                  <p:nvPr/>
                </p:nvSpPr>
                <p:spPr>
                  <a:xfrm>
                    <a:off x="4266080" y="2017751"/>
                    <a:ext cx="7119084" cy="330860"/>
                  </a:xfrm>
                  <a:prstGeom prst="rect">
                    <a:avLst/>
                  </a:prstGeom>
                  <a:noFill/>
                </p:spPr>
                <p:txBody>
                  <a:bodyPr wrap="square">
                    <a:spAutoFit/>
                  </a:bodyPr>
                  <a:lstStyle/>
                  <a:p>
                    <a:pPr algn="ctr"/>
                    <a:r>
                      <a:rPr lang="en-US" sz="1500" b="1" dirty="0">
                        <a:latin typeface="Century" panose="02040604050505020304" pitchFamily="18" charset="0"/>
                        <a:ea typeface="Open Sans" panose="020B0606030504020204" pitchFamily="34" charset="0"/>
                        <a:cs typeface="Times New Roman" panose="02020603050405020304" pitchFamily="18" charset="0"/>
                      </a:rPr>
                      <a:t>FINDINGS</a:t>
                    </a:r>
                    <a:endParaRPr lang="en-US" sz="1500" b="1" dirty="0">
                      <a:latin typeface="Century" panose="02040604050505020304" pitchFamily="18" charset="0"/>
                    </a:endParaRPr>
                  </a:p>
                </p:txBody>
              </p:sp>
              <p:cxnSp>
                <p:nvCxnSpPr>
                  <p:cNvPr id="20" name="Straight Connector 19">
                    <a:extLst>
                      <a:ext uri="{FF2B5EF4-FFF2-40B4-BE49-F238E27FC236}">
                        <a16:creationId xmlns:a16="http://schemas.microsoft.com/office/drawing/2014/main" id="{1B2C8F9E-EBF5-4C6E-8BEF-3785E7EE2361}"/>
                      </a:ext>
                    </a:extLst>
                  </p:cNvPr>
                  <p:cNvCxnSpPr>
                    <a:cxnSpLocks/>
                  </p:cNvCxnSpPr>
                  <p:nvPr/>
                </p:nvCxnSpPr>
                <p:spPr>
                  <a:xfrm>
                    <a:off x="4265545" y="4533415"/>
                    <a:ext cx="7132319" cy="0"/>
                  </a:xfrm>
                  <a:prstGeom prst="line">
                    <a:avLst/>
                  </a:prstGeom>
                </p:spPr>
                <p:style>
                  <a:lnRef idx="2">
                    <a:schemeClr val="dk1"/>
                  </a:lnRef>
                  <a:fillRef idx="0">
                    <a:schemeClr val="dk1"/>
                  </a:fillRef>
                  <a:effectRef idx="1">
                    <a:schemeClr val="dk1"/>
                  </a:effectRef>
                  <a:fontRef idx="minor">
                    <a:schemeClr val="tx1"/>
                  </a:fontRef>
                </p:style>
              </p:cxnSp>
            </p:grpSp>
          </p:grpSp>
          <p:sp>
            <p:nvSpPr>
              <p:cNvPr id="26" name="TextBox 25">
                <a:extLst>
                  <a:ext uri="{FF2B5EF4-FFF2-40B4-BE49-F238E27FC236}">
                    <a16:creationId xmlns:a16="http://schemas.microsoft.com/office/drawing/2014/main" id="{4180D688-09AA-80F3-D57A-67EC17F976A8}"/>
                  </a:ext>
                </a:extLst>
              </p:cNvPr>
              <p:cNvSpPr txBox="1"/>
              <p:nvPr/>
            </p:nvSpPr>
            <p:spPr>
              <a:xfrm>
                <a:off x="4434706" y="5780690"/>
                <a:ext cx="7180976" cy="369332"/>
              </a:xfrm>
              <a:prstGeom prst="rect">
                <a:avLst/>
              </a:prstGeom>
              <a:noFill/>
            </p:spPr>
            <p:txBody>
              <a:bodyPr wrap="square">
                <a:spAutoFit/>
              </a:bodyPr>
              <a:lstStyle/>
              <a:p>
                <a:pPr algn="ctr"/>
                <a:r>
                  <a:rPr lang="en-US" dirty="0">
                    <a:latin typeface="Arial" panose="020B0604020202020204" pitchFamily="34" charset="0"/>
                    <a:ea typeface="Open Sans" panose="020B0606030504020204" pitchFamily="34" charset="0"/>
                    <a:cs typeface="Arial" panose="020B0604020202020204" pitchFamily="34" charset="0"/>
                  </a:rPr>
                  <a:t>Report for a PET/CT skull base to thigh exam </a:t>
                </a:r>
              </a:p>
            </p:txBody>
          </p:sp>
          <p:sp>
            <p:nvSpPr>
              <p:cNvPr id="27" name="TextBox 26">
                <a:extLst>
                  <a:ext uri="{FF2B5EF4-FFF2-40B4-BE49-F238E27FC236}">
                    <a16:creationId xmlns:a16="http://schemas.microsoft.com/office/drawing/2014/main" id="{90E27E80-7178-D759-D39B-0D1CDB57D776}"/>
                  </a:ext>
                </a:extLst>
              </p:cNvPr>
              <p:cNvSpPr txBox="1"/>
              <p:nvPr/>
            </p:nvSpPr>
            <p:spPr>
              <a:xfrm>
                <a:off x="4392787" y="1204009"/>
                <a:ext cx="7083040" cy="330860"/>
              </a:xfrm>
              <a:prstGeom prst="rect">
                <a:avLst/>
              </a:prstGeom>
              <a:noFill/>
            </p:spPr>
            <p:txBody>
              <a:bodyPr wrap="square">
                <a:spAutoFit/>
              </a:bodyPr>
              <a:lstStyle/>
              <a:p>
                <a:pPr algn="ctr"/>
                <a:r>
                  <a:rPr lang="en-US" sz="1500" b="1" dirty="0">
                    <a:latin typeface="Century" panose="02040604050505020304" pitchFamily="18" charset="0"/>
                    <a:ea typeface="Open Sans" panose="020B0606030504020204" pitchFamily="34" charset="0"/>
                    <a:cs typeface="Times New Roman" panose="02020603050405020304" pitchFamily="18" charset="0"/>
                  </a:rPr>
                  <a:t>BACKGROUND INFORMATION</a:t>
                </a:r>
                <a:endParaRPr lang="en-US" sz="1500" b="1" dirty="0">
                  <a:latin typeface="Century" panose="02040604050505020304" pitchFamily="18" charset="0"/>
                </a:endParaRPr>
              </a:p>
            </p:txBody>
          </p:sp>
        </p:grpSp>
      </p:grpSp>
      <p:grpSp>
        <p:nvGrpSpPr>
          <p:cNvPr id="36" name="Group 35">
            <a:extLst>
              <a:ext uri="{FF2B5EF4-FFF2-40B4-BE49-F238E27FC236}">
                <a16:creationId xmlns:a16="http://schemas.microsoft.com/office/drawing/2014/main" id="{6079D950-D175-BF81-1682-5F68B31EF9E3}"/>
              </a:ext>
            </a:extLst>
          </p:cNvPr>
          <p:cNvGrpSpPr/>
          <p:nvPr/>
        </p:nvGrpSpPr>
        <p:grpSpPr>
          <a:xfrm>
            <a:off x="9842500" y="-2744"/>
            <a:ext cx="2224650" cy="1072543"/>
            <a:chOff x="9596666" y="-2744"/>
            <a:chExt cx="2470484" cy="1274953"/>
          </a:xfrm>
        </p:grpSpPr>
        <p:sp>
          <p:nvSpPr>
            <p:cNvPr id="37" name="Rectangle 36">
              <a:extLst>
                <a:ext uri="{FF2B5EF4-FFF2-40B4-BE49-F238E27FC236}">
                  <a16:creationId xmlns:a16="http://schemas.microsoft.com/office/drawing/2014/main" id="{A13C472C-2401-3615-8E6E-308906BE42BC}"/>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8" name="Picture 37">
              <a:extLst>
                <a:ext uri="{FF2B5EF4-FFF2-40B4-BE49-F238E27FC236}">
                  <a16:creationId xmlns:a16="http://schemas.microsoft.com/office/drawing/2014/main" id="{7B6C6EB8-17F9-B164-61AA-E10CDC0DF29F}"/>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2" name="Picture 1">
            <a:extLst>
              <a:ext uri="{FF2B5EF4-FFF2-40B4-BE49-F238E27FC236}">
                <a16:creationId xmlns:a16="http://schemas.microsoft.com/office/drawing/2014/main" id="{254A47BC-F16B-980C-5C41-65386F9C216D}"/>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Tree>
    <p:extLst>
      <p:ext uri="{BB962C8B-B14F-4D97-AF65-F5344CB8AC3E}">
        <p14:creationId xmlns:p14="http://schemas.microsoft.com/office/powerpoint/2010/main" val="291530736"/>
      </p:ext>
    </p:extLst>
  </p:cSld>
  <p:clrMapOvr>
    <a:masterClrMapping/>
  </p:clrMapOvr>
  <mc:AlternateContent xmlns:mc="http://schemas.openxmlformats.org/markup-compatibility/2006" xmlns:p14="http://schemas.microsoft.com/office/powerpoint/2010/main">
    <mc:Choice Requires="p14">
      <p:transition spd="slow" p14:dur="2000" advTm="18"/>
    </mc:Choice>
    <mc:Fallback xmlns="">
      <p:transition spd="slow" advTm="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Introduction: Clinical Whole-body PET Reports </a:t>
            </a:r>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grpSp>
        <p:nvGrpSpPr>
          <p:cNvPr id="8" name="Group 7">
            <a:extLst>
              <a:ext uri="{FF2B5EF4-FFF2-40B4-BE49-F238E27FC236}">
                <a16:creationId xmlns:a16="http://schemas.microsoft.com/office/drawing/2014/main" id="{3F5C787A-B2F5-DA5D-3C7C-EE40570AC6A0}"/>
              </a:ext>
            </a:extLst>
          </p:cNvPr>
          <p:cNvGrpSpPr/>
          <p:nvPr/>
        </p:nvGrpSpPr>
        <p:grpSpPr>
          <a:xfrm>
            <a:off x="381000" y="1323078"/>
            <a:ext cx="11482562" cy="4949700"/>
            <a:chOff x="381000" y="1323078"/>
            <a:chExt cx="11482562" cy="4949700"/>
          </a:xfrm>
        </p:grpSpPr>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84A9895F-87A4-D95E-56AF-8CA34F3D117D}"/>
                </a:ext>
              </a:extLst>
            </p:cNvPr>
            <p:cNvGrpSpPr/>
            <p:nvPr/>
          </p:nvGrpSpPr>
          <p:grpSpPr>
            <a:xfrm>
              <a:off x="4343506" y="1323078"/>
              <a:ext cx="7520056" cy="4949700"/>
              <a:chOff x="4343506" y="1200322"/>
              <a:chExt cx="7520056" cy="4949700"/>
            </a:xfrm>
          </p:grpSpPr>
          <p:grpSp>
            <p:nvGrpSpPr>
              <p:cNvPr id="3" name="Group 2">
                <a:extLst>
                  <a:ext uri="{FF2B5EF4-FFF2-40B4-BE49-F238E27FC236}">
                    <a16:creationId xmlns:a16="http://schemas.microsoft.com/office/drawing/2014/main" id="{46EB78BE-C5F8-712C-0B57-7D61C7E591CB}"/>
                  </a:ext>
                </a:extLst>
              </p:cNvPr>
              <p:cNvGrpSpPr/>
              <p:nvPr/>
            </p:nvGrpSpPr>
            <p:grpSpPr>
              <a:xfrm>
                <a:off x="4344042" y="1200322"/>
                <a:ext cx="7180978" cy="931013"/>
                <a:chOff x="4253380" y="1200322"/>
                <a:chExt cx="7180978" cy="931013"/>
              </a:xfrm>
            </p:grpSpPr>
            <p:sp>
              <p:nvSpPr>
                <p:cNvPr id="4" name="TextBox 3">
                  <a:extLst>
                    <a:ext uri="{FF2B5EF4-FFF2-40B4-BE49-F238E27FC236}">
                      <a16:creationId xmlns:a16="http://schemas.microsoft.com/office/drawing/2014/main" id="{7379155B-B9B2-DC71-49D5-E4B48B096591}"/>
                    </a:ext>
                  </a:extLst>
                </p:cNvPr>
                <p:cNvSpPr txBox="1"/>
                <p:nvPr/>
              </p:nvSpPr>
              <p:spPr>
                <a:xfrm>
                  <a:off x="4253380" y="1438838"/>
                  <a:ext cx="7180978" cy="692497"/>
                </a:xfrm>
                <a:prstGeom prst="rect">
                  <a:avLst/>
                </a:prstGeom>
                <a:noFill/>
              </p:spPr>
              <p:txBody>
                <a:bodyPr wrap="square">
                  <a:spAutoFit/>
                </a:bodyPr>
                <a:lstStyle/>
                <a:p>
                  <a:r>
                    <a:rPr lang="en-US" sz="1300" dirty="0">
                      <a:latin typeface="Century" panose="02040604050505020304" pitchFamily="18" charset="0"/>
                      <a:ea typeface="Open Sans" panose="020B0606030504020204" pitchFamily="34" charset="0"/>
                      <a:cs typeface="Times New Roman" panose="02020603050405020304" pitchFamily="18" charset="0"/>
                    </a:rPr>
                    <a:t>[AGE] years old patient with Gleason 3+4 prostate adenocarcinoma diagnosed in  [DATE]. Patient is referred for initial staging.</a:t>
                  </a:r>
                </a:p>
                <a:p>
                  <a:endParaRPr lang="en-US" sz="1300" dirty="0">
                    <a:latin typeface="Times New Roman" panose="02020603050405020304" pitchFamily="18" charset="0"/>
                    <a:ea typeface="Open Sans" panose="020B060603050402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485043F7-80A8-CC01-417E-5AAD41BC22FC}"/>
                    </a:ext>
                  </a:extLst>
                </p:cNvPr>
                <p:cNvCxnSpPr>
                  <a:cxnSpLocks/>
                </p:cNvCxnSpPr>
                <p:nvPr/>
              </p:nvCxnSpPr>
              <p:spPr>
                <a:xfrm>
                  <a:off x="4265544" y="1200322"/>
                  <a:ext cx="7132320" cy="3687"/>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B57A0D7-2736-2B69-EAC8-C2284196069B}"/>
                    </a:ext>
                  </a:extLst>
                </p:cNvPr>
                <p:cNvCxnSpPr>
                  <a:cxnSpLocks/>
                </p:cNvCxnSpPr>
                <p:nvPr/>
              </p:nvCxnSpPr>
              <p:spPr>
                <a:xfrm>
                  <a:off x="4265545" y="1933868"/>
                  <a:ext cx="7132319" cy="0"/>
                </a:xfrm>
                <a:prstGeom prst="line">
                  <a:avLst/>
                </a:prstGeom>
              </p:spPr>
              <p:style>
                <a:lnRef idx="2">
                  <a:schemeClr val="dk1"/>
                </a:lnRef>
                <a:fillRef idx="0">
                  <a:schemeClr val="dk1"/>
                </a:fillRef>
                <a:effectRef idx="1">
                  <a:schemeClr val="dk1"/>
                </a:effectRef>
                <a:fontRef idx="minor">
                  <a:schemeClr val="tx1"/>
                </a:fontRef>
              </p:style>
            </p:cxnSp>
          </p:grpSp>
          <p:grpSp>
            <p:nvGrpSpPr>
              <p:cNvPr id="11" name="Group 10">
                <a:extLst>
                  <a:ext uri="{FF2B5EF4-FFF2-40B4-BE49-F238E27FC236}">
                    <a16:creationId xmlns:a16="http://schemas.microsoft.com/office/drawing/2014/main" id="{40FF67B0-3FF5-4C28-DD14-CEA8293733A1}"/>
                  </a:ext>
                </a:extLst>
              </p:cNvPr>
              <p:cNvGrpSpPr/>
              <p:nvPr/>
            </p:nvGrpSpPr>
            <p:grpSpPr>
              <a:xfrm>
                <a:off x="4344042" y="1987477"/>
                <a:ext cx="7519520" cy="2519949"/>
                <a:chOff x="4253380" y="2017751"/>
                <a:chExt cx="7519520" cy="2519949"/>
              </a:xfrm>
            </p:grpSpPr>
            <p:cxnSp>
              <p:nvCxnSpPr>
                <p:cNvPr id="13" name="Straight Connector 12">
                  <a:extLst>
                    <a:ext uri="{FF2B5EF4-FFF2-40B4-BE49-F238E27FC236}">
                      <a16:creationId xmlns:a16="http://schemas.microsoft.com/office/drawing/2014/main" id="{B815E8CA-743F-AB58-C437-A19BC5A23BFE}"/>
                    </a:ext>
                  </a:extLst>
                </p:cNvPr>
                <p:cNvCxnSpPr>
                  <a:cxnSpLocks/>
                </p:cNvCxnSpPr>
                <p:nvPr/>
              </p:nvCxnSpPr>
              <p:spPr>
                <a:xfrm>
                  <a:off x="4265544" y="2019192"/>
                  <a:ext cx="7132319" cy="0"/>
                </a:xfrm>
                <a:prstGeom prst="line">
                  <a:avLst/>
                </a:prstGeom>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5BD7EEDB-4359-8301-768F-3AA7B268BF87}"/>
                    </a:ext>
                  </a:extLst>
                </p:cNvPr>
                <p:cNvGrpSpPr/>
                <p:nvPr/>
              </p:nvGrpSpPr>
              <p:grpSpPr>
                <a:xfrm>
                  <a:off x="4253380" y="2017751"/>
                  <a:ext cx="7519520" cy="2519949"/>
                  <a:chOff x="4253380" y="2017751"/>
                  <a:chExt cx="7519520" cy="2519949"/>
                </a:xfrm>
              </p:grpSpPr>
              <p:sp>
                <p:nvSpPr>
                  <p:cNvPr id="15" name="TextBox 14">
                    <a:extLst>
                      <a:ext uri="{FF2B5EF4-FFF2-40B4-BE49-F238E27FC236}">
                        <a16:creationId xmlns:a16="http://schemas.microsoft.com/office/drawing/2014/main" id="{A64F2B22-2002-32E5-1C6C-7EC7A4672F04}"/>
                      </a:ext>
                    </a:extLst>
                  </p:cNvPr>
                  <p:cNvSpPr txBox="1"/>
                  <p:nvPr/>
                </p:nvSpPr>
                <p:spPr>
                  <a:xfrm>
                    <a:off x="4253380" y="2244765"/>
                    <a:ext cx="7519520" cy="2292935"/>
                  </a:xfrm>
                  <a:prstGeom prst="rect">
                    <a:avLst/>
                  </a:prstGeom>
                  <a:noFill/>
                </p:spPr>
                <p:txBody>
                  <a:bodyPr wrap="square">
                    <a:spAutoFit/>
                  </a:bodyPr>
                  <a:lstStyle/>
                  <a:p>
                    <a:r>
                      <a:rPr lang="en-US" sz="1300" dirty="0">
                        <a:latin typeface="Century" panose="02040604050505020304" pitchFamily="18" charset="0"/>
                        <a:ea typeface="Open Sans" panose="020B0606030504020204" pitchFamily="34" charset="0"/>
                        <a:cs typeface="Times New Roman" panose="02020603050405020304" pitchFamily="18" charset="0"/>
                      </a:rPr>
                      <a:t>Physiologic background liver standardized uptake value (...) </a:t>
                    </a:r>
                  </a:p>
                  <a:p>
                    <a:r>
                      <a:rPr lang="en-US" sz="1300" dirty="0">
                        <a:latin typeface="Century" panose="02040604050505020304" pitchFamily="18" charset="0"/>
                        <a:ea typeface="Open Sans" panose="020B0606030504020204" pitchFamily="34" charset="0"/>
                        <a:cs typeface="Times New Roman" panose="02020603050405020304" pitchFamily="18" charset="0"/>
                      </a:rPr>
                      <a:t>Visualized head/neck: Physiologic uptake of the lacrimal and salivary glands. (...)</a:t>
                    </a:r>
                  </a:p>
                  <a:p>
                    <a:r>
                      <a:rPr lang="en-US" sz="1300" dirty="0">
                        <a:latin typeface="Century" panose="02040604050505020304" pitchFamily="18" charset="0"/>
                        <a:ea typeface="Open Sans" panose="020B0606030504020204" pitchFamily="34" charset="0"/>
                        <a:cs typeface="Times New Roman" panose="02020603050405020304" pitchFamily="18" charset="0"/>
                      </a:rPr>
                      <a:t>Head / neck lymph nodes: No suspicious head/neck lymph nodes. </a:t>
                    </a:r>
                  </a:p>
                  <a:p>
                    <a:r>
                      <a:rPr lang="en-US" sz="1300" dirty="0">
                        <a:latin typeface="Century" panose="02040604050505020304" pitchFamily="18" charset="0"/>
                        <a:ea typeface="Open Sans" panose="020B0606030504020204" pitchFamily="34" charset="0"/>
                        <a:cs typeface="Times New Roman" panose="02020603050405020304" pitchFamily="18" charset="0"/>
                      </a:rPr>
                      <a:t>Chest: No lung nodules or abnormal uptake. No pleural or pericardial effusion. (...)</a:t>
                    </a:r>
                  </a:p>
                  <a:p>
                    <a:r>
                      <a:rPr lang="en-US" sz="1300" dirty="0">
                        <a:latin typeface="Century" panose="02040604050505020304" pitchFamily="18" charset="0"/>
                        <a:ea typeface="Open Sans" panose="020B0606030504020204" pitchFamily="34" charset="0"/>
                        <a:cs typeface="Times New Roman" panose="02020603050405020304" pitchFamily="18" charset="0"/>
                      </a:rPr>
                      <a:t>Hepatobiliary: No abnormal uptake. Photogenic left hepatic cyst. (...)</a:t>
                    </a:r>
                  </a:p>
                  <a:p>
                    <a:r>
                      <a:rPr lang="en-US" sz="1300" dirty="0">
                        <a:latin typeface="Century" panose="02040604050505020304" pitchFamily="18" charset="0"/>
                        <a:ea typeface="Open Sans" panose="020B0606030504020204" pitchFamily="34" charset="0"/>
                        <a:cs typeface="Times New Roman" panose="02020603050405020304" pitchFamily="18" charset="0"/>
                      </a:rPr>
                      <a:t>Spleen / pancreas / adrenals: No abnormal splenic uptake. (...)</a:t>
                    </a:r>
                  </a:p>
                  <a:p>
                    <a:r>
                      <a:rPr lang="en-US" sz="1300" dirty="0">
                        <a:latin typeface="Century" panose="02040604050505020304" pitchFamily="18" charset="0"/>
                        <a:ea typeface="Open Sans" panose="020B0606030504020204" pitchFamily="34" charset="0"/>
                        <a:cs typeface="Times New Roman" panose="02020603050405020304" pitchFamily="18" charset="0"/>
                      </a:rPr>
                      <a:t>Kidneys / bladder: No abnormal uptake. (...) </a:t>
                    </a:r>
                  </a:p>
                  <a:p>
                    <a:r>
                      <a:rPr lang="en-US" sz="1300" dirty="0">
                        <a:latin typeface="Century" panose="02040604050505020304" pitchFamily="18" charset="0"/>
                        <a:ea typeface="Open Sans" panose="020B0606030504020204" pitchFamily="34" charset="0"/>
                        <a:cs typeface="Times New Roman" panose="02020603050405020304" pitchFamily="18" charset="0"/>
                      </a:rPr>
                      <a:t>Bowel / peritoneum: No suspicious bowel uptake or abnormality. (...) </a:t>
                    </a:r>
                  </a:p>
                  <a:p>
                    <a:r>
                      <a:rPr lang="en-US" sz="1300" dirty="0">
                        <a:latin typeface="Century" panose="02040604050505020304" pitchFamily="18" charset="0"/>
                        <a:ea typeface="Open Sans" panose="020B0606030504020204" pitchFamily="34" charset="0"/>
                        <a:cs typeface="Times New Roman" panose="02020603050405020304" pitchFamily="18" charset="0"/>
                      </a:rPr>
                      <a:t>Pelvic organs: Bilateral foci of uptake bilaterally in the peripheral zone of the prostate, (...) </a:t>
                    </a:r>
                  </a:p>
                  <a:p>
                    <a:r>
                      <a:rPr lang="en-US" sz="1300" dirty="0">
                        <a:latin typeface="Century" panose="02040604050505020304" pitchFamily="18" charset="0"/>
                        <a:ea typeface="Open Sans" panose="020B0606030504020204" pitchFamily="34" charset="0"/>
                        <a:cs typeface="Times New Roman" panose="02020603050405020304" pitchFamily="18" charset="0"/>
                      </a:rPr>
                      <a:t>Abdominopelvic lymph nodes: No definitive suspicious abdominopelvic lymph nodes. (...)</a:t>
                    </a:r>
                  </a:p>
                  <a:p>
                    <a:r>
                      <a:rPr lang="en-US" sz="1300" dirty="0">
                        <a:latin typeface="Century" panose="02040604050505020304" pitchFamily="18" charset="0"/>
                        <a:ea typeface="Open Sans" panose="020B0606030504020204" pitchFamily="34" charset="0"/>
                        <a:cs typeface="Times New Roman" panose="02020603050405020304" pitchFamily="18" charset="0"/>
                      </a:rPr>
                      <a:t>Musculoskeletal / soft tissues / skin: No suspicious lesions. (...)</a:t>
                    </a:r>
                  </a:p>
                </p:txBody>
              </p:sp>
              <p:sp>
                <p:nvSpPr>
                  <p:cNvPr id="16" name="TextBox 15">
                    <a:extLst>
                      <a:ext uri="{FF2B5EF4-FFF2-40B4-BE49-F238E27FC236}">
                        <a16:creationId xmlns:a16="http://schemas.microsoft.com/office/drawing/2014/main" id="{6130170B-034A-37EA-1F05-D29DE48B79A3}"/>
                      </a:ext>
                    </a:extLst>
                  </p:cNvPr>
                  <p:cNvSpPr txBox="1"/>
                  <p:nvPr/>
                </p:nvSpPr>
                <p:spPr>
                  <a:xfrm>
                    <a:off x="4266080" y="2017751"/>
                    <a:ext cx="7119084" cy="330860"/>
                  </a:xfrm>
                  <a:prstGeom prst="rect">
                    <a:avLst/>
                  </a:prstGeom>
                  <a:noFill/>
                </p:spPr>
                <p:txBody>
                  <a:bodyPr wrap="square">
                    <a:spAutoFit/>
                  </a:bodyPr>
                  <a:lstStyle/>
                  <a:p>
                    <a:pPr algn="ctr"/>
                    <a:r>
                      <a:rPr lang="en-US" sz="1500" b="1" dirty="0">
                        <a:latin typeface="Century" panose="02040604050505020304" pitchFamily="18" charset="0"/>
                        <a:ea typeface="Open Sans" panose="020B0606030504020204" pitchFamily="34" charset="0"/>
                        <a:cs typeface="Times New Roman" panose="02020603050405020304" pitchFamily="18" charset="0"/>
                      </a:rPr>
                      <a:t>FINDINGS</a:t>
                    </a:r>
                    <a:endParaRPr lang="en-US" sz="1500" b="1" dirty="0">
                      <a:latin typeface="Century" panose="02040604050505020304" pitchFamily="18" charset="0"/>
                    </a:endParaRPr>
                  </a:p>
                </p:txBody>
              </p:sp>
              <p:cxnSp>
                <p:nvCxnSpPr>
                  <p:cNvPr id="20" name="Straight Connector 19">
                    <a:extLst>
                      <a:ext uri="{FF2B5EF4-FFF2-40B4-BE49-F238E27FC236}">
                        <a16:creationId xmlns:a16="http://schemas.microsoft.com/office/drawing/2014/main" id="{1B2C8F9E-EBF5-4C6E-8BEF-3785E7EE2361}"/>
                      </a:ext>
                    </a:extLst>
                  </p:cNvPr>
                  <p:cNvCxnSpPr>
                    <a:cxnSpLocks/>
                  </p:cNvCxnSpPr>
                  <p:nvPr/>
                </p:nvCxnSpPr>
                <p:spPr>
                  <a:xfrm>
                    <a:off x="4265545" y="4533415"/>
                    <a:ext cx="7132319" cy="0"/>
                  </a:xfrm>
                  <a:prstGeom prst="line">
                    <a:avLst/>
                  </a:prstGeom>
                </p:spPr>
                <p:style>
                  <a:lnRef idx="2">
                    <a:schemeClr val="dk1"/>
                  </a:lnRef>
                  <a:fillRef idx="0">
                    <a:schemeClr val="dk1"/>
                  </a:fillRef>
                  <a:effectRef idx="1">
                    <a:schemeClr val="dk1"/>
                  </a:effectRef>
                  <a:fontRef idx="minor">
                    <a:schemeClr val="tx1"/>
                  </a:fontRef>
                </p:style>
              </p:cxnSp>
            </p:grpSp>
          </p:grpSp>
          <p:grpSp>
            <p:nvGrpSpPr>
              <p:cNvPr id="21" name="Group 20">
                <a:extLst>
                  <a:ext uri="{FF2B5EF4-FFF2-40B4-BE49-F238E27FC236}">
                    <a16:creationId xmlns:a16="http://schemas.microsoft.com/office/drawing/2014/main" id="{1165343B-EBFA-83CB-7921-280F593627FB}"/>
                  </a:ext>
                </a:extLst>
              </p:cNvPr>
              <p:cNvGrpSpPr/>
              <p:nvPr/>
            </p:nvGrpSpPr>
            <p:grpSpPr>
              <a:xfrm>
                <a:off x="4343506" y="4566559"/>
                <a:ext cx="7168814" cy="1115833"/>
                <a:chOff x="4265544" y="4604689"/>
                <a:chExt cx="7168814" cy="1115833"/>
              </a:xfrm>
            </p:grpSpPr>
            <p:sp>
              <p:nvSpPr>
                <p:cNvPr id="22" name="TextBox 21">
                  <a:extLst>
                    <a:ext uri="{FF2B5EF4-FFF2-40B4-BE49-F238E27FC236}">
                      <a16:creationId xmlns:a16="http://schemas.microsoft.com/office/drawing/2014/main" id="{67E527B9-590E-606A-6D92-4BB17B6E017F}"/>
                    </a:ext>
                  </a:extLst>
                </p:cNvPr>
                <p:cNvSpPr txBox="1"/>
                <p:nvPr/>
              </p:nvSpPr>
              <p:spPr>
                <a:xfrm>
                  <a:off x="4277709" y="4827970"/>
                  <a:ext cx="7132319" cy="892552"/>
                </a:xfrm>
                <a:prstGeom prst="rect">
                  <a:avLst/>
                </a:prstGeom>
                <a:noFill/>
              </p:spPr>
              <p:txBody>
                <a:bodyPr wrap="square">
                  <a:spAutoFit/>
                </a:bodyPr>
                <a:lstStyle/>
                <a:p>
                  <a:r>
                    <a:rPr lang="en-US" sz="1300" dirty="0">
                      <a:latin typeface="Century" panose="02040604050505020304" pitchFamily="18" charset="0"/>
                      <a:ea typeface="Open Sans" panose="020B0606030504020204" pitchFamily="34" charset="0"/>
                      <a:cs typeface="Times New Roman" panose="02020603050405020304" pitchFamily="18" charset="0"/>
                    </a:rPr>
                    <a:t>[1] Bilateral focal of uptake in the prostate consistent with known adenocarcinoma. </a:t>
                  </a:r>
                </a:p>
                <a:p>
                  <a:r>
                    <a:rPr lang="en-US" sz="1300" dirty="0">
                      <a:latin typeface="Century" panose="02040604050505020304" pitchFamily="18" charset="0"/>
                      <a:ea typeface="Open Sans" panose="020B0606030504020204" pitchFamily="34" charset="0"/>
                      <a:cs typeface="Times New Roman" panose="02020603050405020304" pitchFamily="18" charset="0"/>
                    </a:rPr>
                    <a:t>[2] No definitive evidence for metastatic disease. Several foci of uptake in the region of the lower lumbar spine, are favored to represent benign uptake, as detailed. Follow-up may be helpful.</a:t>
                  </a:r>
                </a:p>
              </p:txBody>
            </p:sp>
            <p:sp>
              <p:nvSpPr>
                <p:cNvPr id="23" name="TextBox 22">
                  <a:extLst>
                    <a:ext uri="{FF2B5EF4-FFF2-40B4-BE49-F238E27FC236}">
                      <a16:creationId xmlns:a16="http://schemas.microsoft.com/office/drawing/2014/main" id="{B0184F3E-6742-0125-7048-1932AA67ABB2}"/>
                    </a:ext>
                  </a:extLst>
                </p:cNvPr>
                <p:cNvSpPr txBox="1"/>
                <p:nvPr/>
              </p:nvSpPr>
              <p:spPr>
                <a:xfrm>
                  <a:off x="4278244" y="4604689"/>
                  <a:ext cx="7156114" cy="323165"/>
                </a:xfrm>
                <a:prstGeom prst="rect">
                  <a:avLst/>
                </a:prstGeom>
                <a:noFill/>
              </p:spPr>
              <p:txBody>
                <a:bodyPr wrap="square">
                  <a:spAutoFit/>
                </a:bodyPr>
                <a:lstStyle/>
                <a:p>
                  <a:pPr algn="ctr"/>
                  <a:r>
                    <a:rPr lang="en-US" sz="1500" b="1" dirty="0">
                      <a:latin typeface="Century" panose="02040604050505020304" pitchFamily="18" charset="0"/>
                      <a:ea typeface="Open Sans" panose="020B0606030504020204" pitchFamily="34" charset="0"/>
                      <a:cs typeface="Times New Roman" panose="02020603050405020304" pitchFamily="18" charset="0"/>
                    </a:rPr>
                    <a:t>IMPRESSION</a:t>
                  </a:r>
                  <a:endParaRPr lang="en-US" sz="1500" b="1" dirty="0">
                    <a:latin typeface="Century" panose="02040604050505020304" pitchFamily="18" charset="0"/>
                  </a:endParaRPr>
                </a:p>
              </p:txBody>
            </p:sp>
            <p:cxnSp>
              <p:nvCxnSpPr>
                <p:cNvPr id="24" name="Straight Connector 23">
                  <a:extLst>
                    <a:ext uri="{FF2B5EF4-FFF2-40B4-BE49-F238E27FC236}">
                      <a16:creationId xmlns:a16="http://schemas.microsoft.com/office/drawing/2014/main" id="{FAC6B30B-0B8F-3125-B20B-7E54B855752B}"/>
                    </a:ext>
                  </a:extLst>
                </p:cNvPr>
                <p:cNvCxnSpPr>
                  <a:cxnSpLocks/>
                </p:cNvCxnSpPr>
                <p:nvPr/>
              </p:nvCxnSpPr>
              <p:spPr>
                <a:xfrm>
                  <a:off x="4265544" y="5713720"/>
                  <a:ext cx="7132320" cy="0"/>
                </a:xfrm>
                <a:prstGeom prst="line">
                  <a:avLst/>
                </a:prstGeom>
              </p:spPr>
              <p:style>
                <a:lnRef idx="2">
                  <a:schemeClr val="dk1"/>
                </a:lnRef>
                <a:fillRef idx="0">
                  <a:schemeClr val="dk1"/>
                </a:fillRef>
                <a:effectRef idx="1">
                  <a:schemeClr val="dk1"/>
                </a:effectRef>
                <a:fontRef idx="minor">
                  <a:schemeClr val="tx1"/>
                </a:fontRef>
              </p:style>
            </p:cxnSp>
          </p:grpSp>
          <p:sp>
            <p:nvSpPr>
              <p:cNvPr id="26" name="TextBox 25">
                <a:extLst>
                  <a:ext uri="{FF2B5EF4-FFF2-40B4-BE49-F238E27FC236}">
                    <a16:creationId xmlns:a16="http://schemas.microsoft.com/office/drawing/2014/main" id="{4180D688-09AA-80F3-D57A-67EC17F976A8}"/>
                  </a:ext>
                </a:extLst>
              </p:cNvPr>
              <p:cNvSpPr txBox="1"/>
              <p:nvPr/>
            </p:nvSpPr>
            <p:spPr>
              <a:xfrm>
                <a:off x="4434706" y="5780690"/>
                <a:ext cx="7180976" cy="369332"/>
              </a:xfrm>
              <a:prstGeom prst="rect">
                <a:avLst/>
              </a:prstGeom>
              <a:noFill/>
            </p:spPr>
            <p:txBody>
              <a:bodyPr wrap="square">
                <a:spAutoFit/>
              </a:bodyPr>
              <a:lstStyle/>
              <a:p>
                <a:pPr algn="ctr"/>
                <a:r>
                  <a:rPr lang="en-US" dirty="0">
                    <a:latin typeface="Arial" panose="020B0604020202020204" pitchFamily="34" charset="0"/>
                    <a:ea typeface="Open Sans" panose="020B0606030504020204" pitchFamily="34" charset="0"/>
                    <a:cs typeface="Arial" panose="020B0604020202020204" pitchFamily="34" charset="0"/>
                  </a:rPr>
                  <a:t>Report for a PET/CT skull base to thigh exam </a:t>
                </a:r>
              </a:p>
            </p:txBody>
          </p:sp>
          <p:sp>
            <p:nvSpPr>
              <p:cNvPr id="27" name="TextBox 26">
                <a:extLst>
                  <a:ext uri="{FF2B5EF4-FFF2-40B4-BE49-F238E27FC236}">
                    <a16:creationId xmlns:a16="http://schemas.microsoft.com/office/drawing/2014/main" id="{90E27E80-7178-D759-D39B-0D1CDB57D776}"/>
                  </a:ext>
                </a:extLst>
              </p:cNvPr>
              <p:cNvSpPr txBox="1"/>
              <p:nvPr/>
            </p:nvSpPr>
            <p:spPr>
              <a:xfrm>
                <a:off x="4392787" y="1204009"/>
                <a:ext cx="7083040" cy="330860"/>
              </a:xfrm>
              <a:prstGeom prst="rect">
                <a:avLst/>
              </a:prstGeom>
              <a:noFill/>
            </p:spPr>
            <p:txBody>
              <a:bodyPr wrap="square">
                <a:spAutoFit/>
              </a:bodyPr>
              <a:lstStyle/>
              <a:p>
                <a:pPr algn="ctr"/>
                <a:r>
                  <a:rPr lang="en-US" sz="1500" b="1" dirty="0">
                    <a:latin typeface="Century" panose="02040604050505020304" pitchFamily="18" charset="0"/>
                    <a:ea typeface="Open Sans" panose="020B0606030504020204" pitchFamily="34" charset="0"/>
                    <a:cs typeface="Times New Roman" panose="02020603050405020304" pitchFamily="18" charset="0"/>
                  </a:rPr>
                  <a:t>BACKGROUND INFORMATION</a:t>
                </a:r>
                <a:endParaRPr lang="en-US" sz="1500" b="1" dirty="0">
                  <a:latin typeface="Century" panose="02040604050505020304" pitchFamily="18" charset="0"/>
                </a:endParaRPr>
              </a:p>
            </p:txBody>
          </p:sp>
        </p:grpSp>
      </p:grpSp>
      <p:grpSp>
        <p:nvGrpSpPr>
          <p:cNvPr id="36" name="Group 35">
            <a:extLst>
              <a:ext uri="{FF2B5EF4-FFF2-40B4-BE49-F238E27FC236}">
                <a16:creationId xmlns:a16="http://schemas.microsoft.com/office/drawing/2014/main" id="{6079D950-D175-BF81-1682-5F68B31EF9E3}"/>
              </a:ext>
            </a:extLst>
          </p:cNvPr>
          <p:cNvGrpSpPr/>
          <p:nvPr/>
        </p:nvGrpSpPr>
        <p:grpSpPr>
          <a:xfrm>
            <a:off x="9842500" y="-2744"/>
            <a:ext cx="2224650" cy="1072543"/>
            <a:chOff x="9596666" y="-2744"/>
            <a:chExt cx="2470484" cy="1274953"/>
          </a:xfrm>
        </p:grpSpPr>
        <p:sp>
          <p:nvSpPr>
            <p:cNvPr id="37" name="Rectangle 36">
              <a:extLst>
                <a:ext uri="{FF2B5EF4-FFF2-40B4-BE49-F238E27FC236}">
                  <a16:creationId xmlns:a16="http://schemas.microsoft.com/office/drawing/2014/main" id="{A13C472C-2401-3615-8E6E-308906BE42BC}"/>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8" name="Picture 37">
              <a:extLst>
                <a:ext uri="{FF2B5EF4-FFF2-40B4-BE49-F238E27FC236}">
                  <a16:creationId xmlns:a16="http://schemas.microsoft.com/office/drawing/2014/main" id="{7B6C6EB8-17F9-B164-61AA-E10CDC0DF29F}"/>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2" name="Picture 1">
            <a:extLst>
              <a:ext uri="{FF2B5EF4-FFF2-40B4-BE49-F238E27FC236}">
                <a16:creationId xmlns:a16="http://schemas.microsoft.com/office/drawing/2014/main" id="{254A47BC-F16B-980C-5C41-65386F9C216D}"/>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cxnSp>
        <p:nvCxnSpPr>
          <p:cNvPr id="9" name="Straight Connector 8">
            <a:extLst>
              <a:ext uri="{FF2B5EF4-FFF2-40B4-BE49-F238E27FC236}">
                <a16:creationId xmlns:a16="http://schemas.microsoft.com/office/drawing/2014/main" id="{4A184D47-1DEC-24F6-D962-69A4E064C52B}"/>
              </a:ext>
            </a:extLst>
          </p:cNvPr>
          <p:cNvCxnSpPr>
            <a:cxnSpLocks/>
          </p:cNvCxnSpPr>
          <p:nvPr/>
        </p:nvCxnSpPr>
        <p:spPr>
          <a:xfrm>
            <a:off x="4356742" y="4689315"/>
            <a:ext cx="7132319"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13385996"/>
      </p:ext>
    </p:extLst>
  </p:cSld>
  <p:clrMapOvr>
    <a:masterClrMapping/>
  </p:clrMapOvr>
  <mc:AlternateContent xmlns:mc="http://schemas.openxmlformats.org/markup-compatibility/2006" xmlns:p14="http://schemas.microsoft.com/office/powerpoint/2010/main">
    <mc:Choice Requires="p14">
      <p:transition spd="slow" p14:dur="2000" advTm="197"/>
    </mc:Choice>
    <mc:Fallback xmlns="">
      <p:transition spd="slow" advTm="19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Introduction: Clinical Whole-body PET Reports </a:t>
            </a:r>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28" name="TextBox 27">
            <a:extLst>
              <a:ext uri="{FF2B5EF4-FFF2-40B4-BE49-F238E27FC236}">
                <a16:creationId xmlns:a16="http://schemas.microsoft.com/office/drawing/2014/main" id="{333660E9-79A0-CC0C-4236-941006AE7D25}"/>
              </a:ext>
            </a:extLst>
          </p:cNvPr>
          <p:cNvSpPr txBox="1"/>
          <p:nvPr/>
        </p:nvSpPr>
        <p:spPr>
          <a:xfrm>
            <a:off x="492142" y="6541326"/>
            <a:ext cx="6784077" cy="276999"/>
          </a:xfrm>
          <a:prstGeom prst="rect">
            <a:avLst/>
          </a:prstGeom>
          <a:noFill/>
        </p:spPr>
        <p:txBody>
          <a:bodyPr wrap="square">
            <a:spAutoFit/>
          </a:bodyPr>
          <a:lstStyle/>
          <a:p>
            <a:pPr marL="243840" marR="0" indent="-243840">
              <a:spcBef>
                <a:spcPts val="0"/>
              </a:spcBef>
              <a:spcAft>
                <a:spcPts val="1200"/>
              </a:spcAft>
              <a:tabLst>
                <a:tab pos="243840" algn="l"/>
              </a:tabLst>
            </a:pPr>
            <a:r>
              <a:rPr lang="en-US" sz="1200" dirty="0">
                <a:effectLst/>
                <a:latin typeface="Century" panose="02040604050505020304" pitchFamily="18" charset="0"/>
                <a:ea typeface="DengXian" panose="02010600030101010101" pitchFamily="2" charset="-122"/>
                <a:cs typeface="Times New Roman" panose="02020603050405020304" pitchFamily="18" charset="0"/>
              </a:rPr>
              <a:t>1. Hartung MP, et. al. How to Create a Great Radiology Report. </a:t>
            </a:r>
            <a:r>
              <a:rPr lang="en-US" sz="1200" i="1" dirty="0" err="1">
                <a:effectLst/>
                <a:latin typeface="Century" panose="02040604050505020304" pitchFamily="18" charset="0"/>
                <a:ea typeface="DengXian" panose="02010600030101010101" pitchFamily="2" charset="-122"/>
                <a:cs typeface="Times New Roman" panose="02020603050405020304" pitchFamily="18" charset="0"/>
              </a:rPr>
              <a:t>RadioGraphics</a:t>
            </a:r>
            <a:r>
              <a:rPr lang="en-US" sz="1200" dirty="0">
                <a:effectLst/>
                <a:latin typeface="Century" panose="02040604050505020304" pitchFamily="18" charset="0"/>
                <a:ea typeface="DengXian" panose="02010600030101010101" pitchFamily="2" charset="-122"/>
                <a:cs typeface="Times New Roman" panose="02020603050405020304" pitchFamily="18" charset="0"/>
              </a:rPr>
              <a:t>. </a:t>
            </a:r>
            <a:endParaRPr lang="en-US" sz="1400" dirty="0">
              <a:effectLst/>
              <a:latin typeface="Century" panose="02040604050505020304" pitchFamily="18" charset="0"/>
              <a:ea typeface="MS Mincho" panose="02020609040205080304" pitchFamily="49" charset="-128"/>
              <a:cs typeface="Times New Roman" panose="02020603050405020304" pitchFamily="18" charset="0"/>
            </a:endParaRPr>
          </a:p>
        </p:txBody>
      </p:sp>
      <p:grpSp>
        <p:nvGrpSpPr>
          <p:cNvPr id="8" name="Group 7">
            <a:extLst>
              <a:ext uri="{FF2B5EF4-FFF2-40B4-BE49-F238E27FC236}">
                <a16:creationId xmlns:a16="http://schemas.microsoft.com/office/drawing/2014/main" id="{3F5C787A-B2F5-DA5D-3C7C-EE40570AC6A0}"/>
              </a:ext>
            </a:extLst>
          </p:cNvPr>
          <p:cNvGrpSpPr/>
          <p:nvPr/>
        </p:nvGrpSpPr>
        <p:grpSpPr>
          <a:xfrm>
            <a:off x="381000" y="1323078"/>
            <a:ext cx="11482562" cy="4949700"/>
            <a:chOff x="381000" y="1323078"/>
            <a:chExt cx="11482562" cy="4949700"/>
          </a:xfrm>
        </p:grpSpPr>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84A9895F-87A4-D95E-56AF-8CA34F3D117D}"/>
                </a:ext>
              </a:extLst>
            </p:cNvPr>
            <p:cNvGrpSpPr/>
            <p:nvPr/>
          </p:nvGrpSpPr>
          <p:grpSpPr>
            <a:xfrm>
              <a:off x="4343506" y="1323078"/>
              <a:ext cx="7520056" cy="4949700"/>
              <a:chOff x="4343506" y="1200322"/>
              <a:chExt cx="7520056" cy="4949700"/>
            </a:xfrm>
          </p:grpSpPr>
          <p:grpSp>
            <p:nvGrpSpPr>
              <p:cNvPr id="3" name="Group 2">
                <a:extLst>
                  <a:ext uri="{FF2B5EF4-FFF2-40B4-BE49-F238E27FC236}">
                    <a16:creationId xmlns:a16="http://schemas.microsoft.com/office/drawing/2014/main" id="{46EB78BE-C5F8-712C-0B57-7D61C7E591CB}"/>
                  </a:ext>
                </a:extLst>
              </p:cNvPr>
              <p:cNvGrpSpPr/>
              <p:nvPr/>
            </p:nvGrpSpPr>
            <p:grpSpPr>
              <a:xfrm>
                <a:off x="4344042" y="1200322"/>
                <a:ext cx="7180978" cy="931013"/>
                <a:chOff x="4253380" y="1200322"/>
                <a:chExt cx="7180978" cy="931013"/>
              </a:xfrm>
            </p:grpSpPr>
            <p:sp>
              <p:nvSpPr>
                <p:cNvPr id="4" name="TextBox 3">
                  <a:extLst>
                    <a:ext uri="{FF2B5EF4-FFF2-40B4-BE49-F238E27FC236}">
                      <a16:creationId xmlns:a16="http://schemas.microsoft.com/office/drawing/2014/main" id="{7379155B-B9B2-DC71-49D5-E4B48B096591}"/>
                    </a:ext>
                  </a:extLst>
                </p:cNvPr>
                <p:cNvSpPr txBox="1"/>
                <p:nvPr/>
              </p:nvSpPr>
              <p:spPr>
                <a:xfrm>
                  <a:off x="4253380" y="1438838"/>
                  <a:ext cx="7180978" cy="692497"/>
                </a:xfrm>
                <a:prstGeom prst="rect">
                  <a:avLst/>
                </a:prstGeom>
                <a:noFill/>
              </p:spPr>
              <p:txBody>
                <a:bodyPr wrap="square">
                  <a:spAutoFit/>
                </a:bodyPr>
                <a:lstStyle/>
                <a:p>
                  <a:r>
                    <a:rPr lang="en-US" sz="1300" dirty="0">
                      <a:latin typeface="Century" panose="02040604050505020304" pitchFamily="18" charset="0"/>
                      <a:ea typeface="Open Sans" panose="020B0606030504020204" pitchFamily="34" charset="0"/>
                      <a:cs typeface="Times New Roman" panose="02020603050405020304" pitchFamily="18" charset="0"/>
                    </a:rPr>
                    <a:t>[AGE] years old patient with Gleason 3+4 prostate adenocarcinoma diagnosed in  [DATE]. Patient is referred for initial staging.</a:t>
                  </a:r>
                </a:p>
                <a:p>
                  <a:endParaRPr lang="en-US" sz="1300" dirty="0">
                    <a:latin typeface="Times New Roman" panose="02020603050405020304" pitchFamily="18" charset="0"/>
                    <a:ea typeface="Open Sans" panose="020B060603050402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485043F7-80A8-CC01-417E-5AAD41BC22FC}"/>
                    </a:ext>
                  </a:extLst>
                </p:cNvPr>
                <p:cNvCxnSpPr>
                  <a:cxnSpLocks/>
                </p:cNvCxnSpPr>
                <p:nvPr/>
              </p:nvCxnSpPr>
              <p:spPr>
                <a:xfrm>
                  <a:off x="4265544" y="1200322"/>
                  <a:ext cx="7132320" cy="3687"/>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B57A0D7-2736-2B69-EAC8-C2284196069B}"/>
                    </a:ext>
                  </a:extLst>
                </p:cNvPr>
                <p:cNvCxnSpPr>
                  <a:cxnSpLocks/>
                </p:cNvCxnSpPr>
                <p:nvPr/>
              </p:nvCxnSpPr>
              <p:spPr>
                <a:xfrm>
                  <a:off x="4265545" y="1933868"/>
                  <a:ext cx="7132319" cy="0"/>
                </a:xfrm>
                <a:prstGeom prst="line">
                  <a:avLst/>
                </a:prstGeom>
              </p:spPr>
              <p:style>
                <a:lnRef idx="2">
                  <a:schemeClr val="dk1"/>
                </a:lnRef>
                <a:fillRef idx="0">
                  <a:schemeClr val="dk1"/>
                </a:fillRef>
                <a:effectRef idx="1">
                  <a:schemeClr val="dk1"/>
                </a:effectRef>
                <a:fontRef idx="minor">
                  <a:schemeClr val="tx1"/>
                </a:fontRef>
              </p:style>
            </p:cxnSp>
          </p:grpSp>
          <p:grpSp>
            <p:nvGrpSpPr>
              <p:cNvPr id="11" name="Group 10">
                <a:extLst>
                  <a:ext uri="{FF2B5EF4-FFF2-40B4-BE49-F238E27FC236}">
                    <a16:creationId xmlns:a16="http://schemas.microsoft.com/office/drawing/2014/main" id="{40FF67B0-3FF5-4C28-DD14-CEA8293733A1}"/>
                  </a:ext>
                </a:extLst>
              </p:cNvPr>
              <p:cNvGrpSpPr/>
              <p:nvPr/>
            </p:nvGrpSpPr>
            <p:grpSpPr>
              <a:xfrm>
                <a:off x="4344042" y="1987477"/>
                <a:ext cx="7519520" cy="2519949"/>
                <a:chOff x="4253380" y="2017751"/>
                <a:chExt cx="7519520" cy="2519949"/>
              </a:xfrm>
            </p:grpSpPr>
            <p:cxnSp>
              <p:nvCxnSpPr>
                <p:cNvPr id="13" name="Straight Connector 12">
                  <a:extLst>
                    <a:ext uri="{FF2B5EF4-FFF2-40B4-BE49-F238E27FC236}">
                      <a16:creationId xmlns:a16="http://schemas.microsoft.com/office/drawing/2014/main" id="{B815E8CA-743F-AB58-C437-A19BC5A23BFE}"/>
                    </a:ext>
                  </a:extLst>
                </p:cNvPr>
                <p:cNvCxnSpPr>
                  <a:cxnSpLocks/>
                </p:cNvCxnSpPr>
                <p:nvPr/>
              </p:nvCxnSpPr>
              <p:spPr>
                <a:xfrm>
                  <a:off x="4265544" y="2019192"/>
                  <a:ext cx="7132319" cy="0"/>
                </a:xfrm>
                <a:prstGeom prst="line">
                  <a:avLst/>
                </a:prstGeom>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5BD7EEDB-4359-8301-768F-3AA7B268BF87}"/>
                    </a:ext>
                  </a:extLst>
                </p:cNvPr>
                <p:cNvGrpSpPr/>
                <p:nvPr/>
              </p:nvGrpSpPr>
              <p:grpSpPr>
                <a:xfrm>
                  <a:off x="4253380" y="2017751"/>
                  <a:ext cx="7519520" cy="2519949"/>
                  <a:chOff x="4253380" y="2017751"/>
                  <a:chExt cx="7519520" cy="2519949"/>
                </a:xfrm>
              </p:grpSpPr>
              <p:sp>
                <p:nvSpPr>
                  <p:cNvPr id="15" name="TextBox 14">
                    <a:extLst>
                      <a:ext uri="{FF2B5EF4-FFF2-40B4-BE49-F238E27FC236}">
                        <a16:creationId xmlns:a16="http://schemas.microsoft.com/office/drawing/2014/main" id="{A64F2B22-2002-32E5-1C6C-7EC7A4672F04}"/>
                      </a:ext>
                    </a:extLst>
                  </p:cNvPr>
                  <p:cNvSpPr txBox="1"/>
                  <p:nvPr/>
                </p:nvSpPr>
                <p:spPr>
                  <a:xfrm>
                    <a:off x="4253380" y="2244765"/>
                    <a:ext cx="7519520" cy="2292935"/>
                  </a:xfrm>
                  <a:prstGeom prst="rect">
                    <a:avLst/>
                  </a:prstGeom>
                  <a:noFill/>
                </p:spPr>
                <p:txBody>
                  <a:bodyPr wrap="square">
                    <a:spAutoFit/>
                  </a:bodyPr>
                  <a:lstStyle/>
                  <a:p>
                    <a:r>
                      <a:rPr lang="en-US" sz="1300" dirty="0">
                        <a:latin typeface="Century" panose="02040604050505020304" pitchFamily="18" charset="0"/>
                        <a:ea typeface="Open Sans" panose="020B0606030504020204" pitchFamily="34" charset="0"/>
                        <a:cs typeface="Times New Roman" panose="02020603050405020304" pitchFamily="18" charset="0"/>
                      </a:rPr>
                      <a:t>Physiologic background liver standardized uptake value (...) </a:t>
                    </a:r>
                  </a:p>
                  <a:p>
                    <a:r>
                      <a:rPr lang="en-US" sz="1300" dirty="0">
                        <a:latin typeface="Century" panose="02040604050505020304" pitchFamily="18" charset="0"/>
                        <a:ea typeface="Open Sans" panose="020B0606030504020204" pitchFamily="34" charset="0"/>
                        <a:cs typeface="Times New Roman" panose="02020603050405020304" pitchFamily="18" charset="0"/>
                      </a:rPr>
                      <a:t>Visualized head/neck: Physiologic uptake of the lacrimal and salivary glands. (...)</a:t>
                    </a:r>
                  </a:p>
                  <a:p>
                    <a:r>
                      <a:rPr lang="en-US" sz="1300" dirty="0">
                        <a:latin typeface="Century" panose="02040604050505020304" pitchFamily="18" charset="0"/>
                        <a:ea typeface="Open Sans" panose="020B0606030504020204" pitchFamily="34" charset="0"/>
                        <a:cs typeface="Times New Roman" panose="02020603050405020304" pitchFamily="18" charset="0"/>
                      </a:rPr>
                      <a:t>Head / neck lymph nodes: No suspicious head/neck lymph nodes. </a:t>
                    </a:r>
                  </a:p>
                  <a:p>
                    <a:r>
                      <a:rPr lang="en-US" sz="1300" dirty="0">
                        <a:latin typeface="Century" panose="02040604050505020304" pitchFamily="18" charset="0"/>
                        <a:ea typeface="Open Sans" panose="020B0606030504020204" pitchFamily="34" charset="0"/>
                        <a:cs typeface="Times New Roman" panose="02020603050405020304" pitchFamily="18" charset="0"/>
                      </a:rPr>
                      <a:t>Chest: No lung nodules or abnormal uptake. No pleural or pericardial effusion. (...)</a:t>
                    </a:r>
                  </a:p>
                  <a:p>
                    <a:r>
                      <a:rPr lang="en-US" sz="1300" dirty="0">
                        <a:latin typeface="Century" panose="02040604050505020304" pitchFamily="18" charset="0"/>
                        <a:ea typeface="Open Sans" panose="020B0606030504020204" pitchFamily="34" charset="0"/>
                        <a:cs typeface="Times New Roman" panose="02020603050405020304" pitchFamily="18" charset="0"/>
                      </a:rPr>
                      <a:t>Hepatobiliary: No abnormal uptake. Photogenic left hepatic cyst. (...)</a:t>
                    </a:r>
                  </a:p>
                  <a:p>
                    <a:r>
                      <a:rPr lang="en-US" sz="1300" dirty="0">
                        <a:latin typeface="Century" panose="02040604050505020304" pitchFamily="18" charset="0"/>
                        <a:ea typeface="Open Sans" panose="020B0606030504020204" pitchFamily="34" charset="0"/>
                        <a:cs typeface="Times New Roman" panose="02020603050405020304" pitchFamily="18" charset="0"/>
                      </a:rPr>
                      <a:t>Spleen / pancreas / adrenals: No abnormal splenic uptake. (...)</a:t>
                    </a:r>
                  </a:p>
                  <a:p>
                    <a:r>
                      <a:rPr lang="en-US" sz="1300" dirty="0">
                        <a:latin typeface="Century" panose="02040604050505020304" pitchFamily="18" charset="0"/>
                        <a:ea typeface="Open Sans" panose="020B0606030504020204" pitchFamily="34" charset="0"/>
                        <a:cs typeface="Times New Roman" panose="02020603050405020304" pitchFamily="18" charset="0"/>
                      </a:rPr>
                      <a:t>Kidneys / bladder: No abnormal uptake. (...) </a:t>
                    </a:r>
                  </a:p>
                  <a:p>
                    <a:r>
                      <a:rPr lang="en-US" sz="1300" dirty="0">
                        <a:latin typeface="Century" panose="02040604050505020304" pitchFamily="18" charset="0"/>
                        <a:ea typeface="Open Sans" panose="020B0606030504020204" pitchFamily="34" charset="0"/>
                        <a:cs typeface="Times New Roman" panose="02020603050405020304" pitchFamily="18" charset="0"/>
                      </a:rPr>
                      <a:t>Bowel / peritoneum: No suspicious bowel uptake or abnormality. (...) </a:t>
                    </a:r>
                  </a:p>
                  <a:p>
                    <a:r>
                      <a:rPr lang="en-US" sz="1300" dirty="0">
                        <a:latin typeface="Century" panose="02040604050505020304" pitchFamily="18" charset="0"/>
                        <a:ea typeface="Open Sans" panose="020B0606030504020204" pitchFamily="34" charset="0"/>
                        <a:cs typeface="Times New Roman" panose="02020603050405020304" pitchFamily="18" charset="0"/>
                      </a:rPr>
                      <a:t>Pelvic organs: Bilateral foci of uptake bilaterally in the peripheral zone of the prostate, (...) </a:t>
                    </a:r>
                  </a:p>
                  <a:p>
                    <a:r>
                      <a:rPr lang="en-US" sz="1300" dirty="0">
                        <a:latin typeface="Century" panose="02040604050505020304" pitchFamily="18" charset="0"/>
                        <a:ea typeface="Open Sans" panose="020B0606030504020204" pitchFamily="34" charset="0"/>
                        <a:cs typeface="Times New Roman" panose="02020603050405020304" pitchFamily="18" charset="0"/>
                      </a:rPr>
                      <a:t>Abdominopelvic lymph nodes: No definitive suspicious abdominopelvic lymph nodes. (...)</a:t>
                    </a:r>
                  </a:p>
                  <a:p>
                    <a:r>
                      <a:rPr lang="en-US" sz="1300" dirty="0">
                        <a:latin typeface="Century" panose="02040604050505020304" pitchFamily="18" charset="0"/>
                        <a:ea typeface="Open Sans" panose="020B0606030504020204" pitchFamily="34" charset="0"/>
                        <a:cs typeface="Times New Roman" panose="02020603050405020304" pitchFamily="18" charset="0"/>
                      </a:rPr>
                      <a:t>Musculoskeletal / soft tissues / skin: No suspicious lesions. (...)</a:t>
                    </a:r>
                  </a:p>
                </p:txBody>
              </p:sp>
              <p:sp>
                <p:nvSpPr>
                  <p:cNvPr id="16" name="TextBox 15">
                    <a:extLst>
                      <a:ext uri="{FF2B5EF4-FFF2-40B4-BE49-F238E27FC236}">
                        <a16:creationId xmlns:a16="http://schemas.microsoft.com/office/drawing/2014/main" id="{6130170B-034A-37EA-1F05-D29DE48B79A3}"/>
                      </a:ext>
                    </a:extLst>
                  </p:cNvPr>
                  <p:cNvSpPr txBox="1"/>
                  <p:nvPr/>
                </p:nvSpPr>
                <p:spPr>
                  <a:xfrm>
                    <a:off x="4266080" y="2017751"/>
                    <a:ext cx="7119084" cy="330860"/>
                  </a:xfrm>
                  <a:prstGeom prst="rect">
                    <a:avLst/>
                  </a:prstGeom>
                  <a:noFill/>
                </p:spPr>
                <p:txBody>
                  <a:bodyPr wrap="square">
                    <a:spAutoFit/>
                  </a:bodyPr>
                  <a:lstStyle/>
                  <a:p>
                    <a:pPr algn="ctr"/>
                    <a:r>
                      <a:rPr lang="en-US" sz="1500" b="1" dirty="0">
                        <a:latin typeface="Century" panose="02040604050505020304" pitchFamily="18" charset="0"/>
                        <a:ea typeface="Open Sans" panose="020B0606030504020204" pitchFamily="34" charset="0"/>
                        <a:cs typeface="Times New Roman" panose="02020603050405020304" pitchFamily="18" charset="0"/>
                      </a:rPr>
                      <a:t>FINDINGS</a:t>
                    </a:r>
                    <a:endParaRPr lang="en-US" sz="1500" b="1" dirty="0">
                      <a:latin typeface="Century" panose="02040604050505020304" pitchFamily="18" charset="0"/>
                    </a:endParaRPr>
                  </a:p>
                </p:txBody>
              </p:sp>
              <p:cxnSp>
                <p:nvCxnSpPr>
                  <p:cNvPr id="20" name="Straight Connector 19">
                    <a:extLst>
                      <a:ext uri="{FF2B5EF4-FFF2-40B4-BE49-F238E27FC236}">
                        <a16:creationId xmlns:a16="http://schemas.microsoft.com/office/drawing/2014/main" id="{1B2C8F9E-EBF5-4C6E-8BEF-3785E7EE2361}"/>
                      </a:ext>
                    </a:extLst>
                  </p:cNvPr>
                  <p:cNvCxnSpPr>
                    <a:cxnSpLocks/>
                  </p:cNvCxnSpPr>
                  <p:nvPr/>
                </p:nvCxnSpPr>
                <p:spPr>
                  <a:xfrm>
                    <a:off x="4265545" y="4533415"/>
                    <a:ext cx="7132319" cy="0"/>
                  </a:xfrm>
                  <a:prstGeom prst="line">
                    <a:avLst/>
                  </a:prstGeom>
                </p:spPr>
                <p:style>
                  <a:lnRef idx="2">
                    <a:schemeClr val="dk1"/>
                  </a:lnRef>
                  <a:fillRef idx="0">
                    <a:schemeClr val="dk1"/>
                  </a:fillRef>
                  <a:effectRef idx="1">
                    <a:schemeClr val="dk1"/>
                  </a:effectRef>
                  <a:fontRef idx="minor">
                    <a:schemeClr val="tx1"/>
                  </a:fontRef>
                </p:style>
              </p:cxnSp>
            </p:grpSp>
          </p:grpSp>
          <p:grpSp>
            <p:nvGrpSpPr>
              <p:cNvPr id="21" name="Group 20">
                <a:extLst>
                  <a:ext uri="{FF2B5EF4-FFF2-40B4-BE49-F238E27FC236}">
                    <a16:creationId xmlns:a16="http://schemas.microsoft.com/office/drawing/2014/main" id="{1165343B-EBFA-83CB-7921-280F593627FB}"/>
                  </a:ext>
                </a:extLst>
              </p:cNvPr>
              <p:cNvGrpSpPr/>
              <p:nvPr/>
            </p:nvGrpSpPr>
            <p:grpSpPr>
              <a:xfrm>
                <a:off x="4343506" y="4566559"/>
                <a:ext cx="7168814" cy="1115833"/>
                <a:chOff x="4265544" y="4604689"/>
                <a:chExt cx="7168814" cy="1115833"/>
              </a:xfrm>
            </p:grpSpPr>
            <p:sp>
              <p:nvSpPr>
                <p:cNvPr id="22" name="TextBox 21">
                  <a:extLst>
                    <a:ext uri="{FF2B5EF4-FFF2-40B4-BE49-F238E27FC236}">
                      <a16:creationId xmlns:a16="http://schemas.microsoft.com/office/drawing/2014/main" id="{67E527B9-590E-606A-6D92-4BB17B6E017F}"/>
                    </a:ext>
                  </a:extLst>
                </p:cNvPr>
                <p:cNvSpPr txBox="1"/>
                <p:nvPr/>
              </p:nvSpPr>
              <p:spPr>
                <a:xfrm>
                  <a:off x="4277709" y="4827970"/>
                  <a:ext cx="7132319" cy="892552"/>
                </a:xfrm>
                <a:prstGeom prst="rect">
                  <a:avLst/>
                </a:prstGeom>
                <a:noFill/>
              </p:spPr>
              <p:txBody>
                <a:bodyPr wrap="square">
                  <a:spAutoFit/>
                </a:bodyPr>
                <a:lstStyle/>
                <a:p>
                  <a:r>
                    <a:rPr lang="en-US" sz="1300" dirty="0">
                      <a:latin typeface="Century" panose="02040604050505020304" pitchFamily="18" charset="0"/>
                      <a:ea typeface="Open Sans" panose="020B0606030504020204" pitchFamily="34" charset="0"/>
                      <a:cs typeface="Times New Roman" panose="02020603050405020304" pitchFamily="18" charset="0"/>
                    </a:rPr>
                    <a:t>[1] Bilateral focal of uptake in the prostate consistent with known adenocarcinoma. </a:t>
                  </a:r>
                </a:p>
                <a:p>
                  <a:r>
                    <a:rPr lang="en-US" sz="1300" dirty="0">
                      <a:latin typeface="Century" panose="02040604050505020304" pitchFamily="18" charset="0"/>
                      <a:ea typeface="Open Sans" panose="020B0606030504020204" pitchFamily="34" charset="0"/>
                      <a:cs typeface="Times New Roman" panose="02020603050405020304" pitchFamily="18" charset="0"/>
                    </a:rPr>
                    <a:t>[2] No definitive evidence for metastatic disease. Several foci of uptake in the region of the lower lumbar spine, are favored to represent benign uptake, as detailed. Follow-up may be helpful.</a:t>
                  </a:r>
                </a:p>
              </p:txBody>
            </p:sp>
            <p:sp>
              <p:nvSpPr>
                <p:cNvPr id="23" name="TextBox 22">
                  <a:extLst>
                    <a:ext uri="{FF2B5EF4-FFF2-40B4-BE49-F238E27FC236}">
                      <a16:creationId xmlns:a16="http://schemas.microsoft.com/office/drawing/2014/main" id="{B0184F3E-6742-0125-7048-1932AA67ABB2}"/>
                    </a:ext>
                  </a:extLst>
                </p:cNvPr>
                <p:cNvSpPr txBox="1"/>
                <p:nvPr/>
              </p:nvSpPr>
              <p:spPr>
                <a:xfrm>
                  <a:off x="4278244" y="4604689"/>
                  <a:ext cx="7156114" cy="323165"/>
                </a:xfrm>
                <a:prstGeom prst="rect">
                  <a:avLst/>
                </a:prstGeom>
                <a:noFill/>
              </p:spPr>
              <p:txBody>
                <a:bodyPr wrap="square">
                  <a:spAutoFit/>
                </a:bodyPr>
                <a:lstStyle/>
                <a:p>
                  <a:pPr algn="ctr"/>
                  <a:r>
                    <a:rPr lang="en-US" sz="1500" b="1" dirty="0">
                      <a:latin typeface="Century" panose="02040604050505020304" pitchFamily="18" charset="0"/>
                      <a:ea typeface="Open Sans" panose="020B0606030504020204" pitchFamily="34" charset="0"/>
                      <a:cs typeface="Times New Roman" panose="02020603050405020304" pitchFamily="18" charset="0"/>
                    </a:rPr>
                    <a:t>IMPRESSION</a:t>
                  </a:r>
                  <a:endParaRPr lang="en-US" sz="1500" b="1" dirty="0">
                    <a:latin typeface="Century" panose="02040604050505020304" pitchFamily="18" charset="0"/>
                  </a:endParaRPr>
                </a:p>
              </p:txBody>
            </p:sp>
            <p:cxnSp>
              <p:nvCxnSpPr>
                <p:cNvPr id="24" name="Straight Connector 23">
                  <a:extLst>
                    <a:ext uri="{FF2B5EF4-FFF2-40B4-BE49-F238E27FC236}">
                      <a16:creationId xmlns:a16="http://schemas.microsoft.com/office/drawing/2014/main" id="{FAC6B30B-0B8F-3125-B20B-7E54B855752B}"/>
                    </a:ext>
                  </a:extLst>
                </p:cNvPr>
                <p:cNvCxnSpPr>
                  <a:cxnSpLocks/>
                </p:cNvCxnSpPr>
                <p:nvPr/>
              </p:nvCxnSpPr>
              <p:spPr>
                <a:xfrm>
                  <a:off x="4265544" y="5713720"/>
                  <a:ext cx="7132320" cy="0"/>
                </a:xfrm>
                <a:prstGeom prst="line">
                  <a:avLst/>
                </a:prstGeom>
              </p:spPr>
              <p:style>
                <a:lnRef idx="2">
                  <a:schemeClr val="dk1"/>
                </a:lnRef>
                <a:fillRef idx="0">
                  <a:schemeClr val="dk1"/>
                </a:fillRef>
                <a:effectRef idx="1">
                  <a:schemeClr val="dk1"/>
                </a:effectRef>
                <a:fontRef idx="minor">
                  <a:schemeClr val="tx1"/>
                </a:fontRef>
              </p:style>
            </p:cxnSp>
          </p:grpSp>
          <p:sp>
            <p:nvSpPr>
              <p:cNvPr id="26" name="TextBox 25">
                <a:extLst>
                  <a:ext uri="{FF2B5EF4-FFF2-40B4-BE49-F238E27FC236}">
                    <a16:creationId xmlns:a16="http://schemas.microsoft.com/office/drawing/2014/main" id="{4180D688-09AA-80F3-D57A-67EC17F976A8}"/>
                  </a:ext>
                </a:extLst>
              </p:cNvPr>
              <p:cNvSpPr txBox="1"/>
              <p:nvPr/>
            </p:nvSpPr>
            <p:spPr>
              <a:xfrm>
                <a:off x="4434706" y="5780690"/>
                <a:ext cx="7180976" cy="369332"/>
              </a:xfrm>
              <a:prstGeom prst="rect">
                <a:avLst/>
              </a:prstGeom>
              <a:noFill/>
            </p:spPr>
            <p:txBody>
              <a:bodyPr wrap="square">
                <a:spAutoFit/>
              </a:bodyPr>
              <a:lstStyle/>
              <a:p>
                <a:pPr algn="ctr"/>
                <a:r>
                  <a:rPr lang="en-US" dirty="0">
                    <a:latin typeface="Arial" panose="020B0604020202020204" pitchFamily="34" charset="0"/>
                    <a:ea typeface="Open Sans" panose="020B0606030504020204" pitchFamily="34" charset="0"/>
                    <a:cs typeface="Arial" panose="020B0604020202020204" pitchFamily="34" charset="0"/>
                  </a:rPr>
                  <a:t>Report for a PET/CT skull base to thigh exam </a:t>
                </a:r>
              </a:p>
            </p:txBody>
          </p:sp>
          <p:sp>
            <p:nvSpPr>
              <p:cNvPr id="27" name="TextBox 26">
                <a:extLst>
                  <a:ext uri="{FF2B5EF4-FFF2-40B4-BE49-F238E27FC236}">
                    <a16:creationId xmlns:a16="http://schemas.microsoft.com/office/drawing/2014/main" id="{90E27E80-7178-D759-D39B-0D1CDB57D776}"/>
                  </a:ext>
                </a:extLst>
              </p:cNvPr>
              <p:cNvSpPr txBox="1"/>
              <p:nvPr/>
            </p:nvSpPr>
            <p:spPr>
              <a:xfrm>
                <a:off x="4392787" y="1204009"/>
                <a:ext cx="7083040" cy="330860"/>
              </a:xfrm>
              <a:prstGeom prst="rect">
                <a:avLst/>
              </a:prstGeom>
              <a:noFill/>
            </p:spPr>
            <p:txBody>
              <a:bodyPr wrap="square">
                <a:spAutoFit/>
              </a:bodyPr>
              <a:lstStyle/>
              <a:p>
                <a:pPr algn="ctr"/>
                <a:r>
                  <a:rPr lang="en-US" sz="1500" b="1" dirty="0">
                    <a:latin typeface="Century" panose="02040604050505020304" pitchFamily="18" charset="0"/>
                    <a:ea typeface="Open Sans" panose="020B0606030504020204" pitchFamily="34" charset="0"/>
                    <a:cs typeface="Times New Roman" panose="02020603050405020304" pitchFamily="18" charset="0"/>
                  </a:rPr>
                  <a:t>BACKGROUND INFORMATION</a:t>
                </a:r>
                <a:endParaRPr lang="en-US" sz="1500" b="1" dirty="0">
                  <a:latin typeface="Century" panose="02040604050505020304" pitchFamily="18" charset="0"/>
                </a:endParaRPr>
              </a:p>
            </p:txBody>
          </p:sp>
        </p:grpSp>
      </p:grpSp>
      <p:grpSp>
        <p:nvGrpSpPr>
          <p:cNvPr id="36" name="Group 35">
            <a:extLst>
              <a:ext uri="{FF2B5EF4-FFF2-40B4-BE49-F238E27FC236}">
                <a16:creationId xmlns:a16="http://schemas.microsoft.com/office/drawing/2014/main" id="{6079D950-D175-BF81-1682-5F68B31EF9E3}"/>
              </a:ext>
            </a:extLst>
          </p:cNvPr>
          <p:cNvGrpSpPr/>
          <p:nvPr/>
        </p:nvGrpSpPr>
        <p:grpSpPr>
          <a:xfrm>
            <a:off x="9842500" y="-2744"/>
            <a:ext cx="2224650" cy="1072543"/>
            <a:chOff x="9596666" y="-2744"/>
            <a:chExt cx="2470484" cy="1274953"/>
          </a:xfrm>
        </p:grpSpPr>
        <p:sp>
          <p:nvSpPr>
            <p:cNvPr id="37" name="Rectangle 36">
              <a:extLst>
                <a:ext uri="{FF2B5EF4-FFF2-40B4-BE49-F238E27FC236}">
                  <a16:creationId xmlns:a16="http://schemas.microsoft.com/office/drawing/2014/main" id="{A13C472C-2401-3615-8E6E-308906BE42BC}"/>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8" name="Picture 37">
              <a:extLst>
                <a:ext uri="{FF2B5EF4-FFF2-40B4-BE49-F238E27FC236}">
                  <a16:creationId xmlns:a16="http://schemas.microsoft.com/office/drawing/2014/main" id="{7B6C6EB8-17F9-B164-61AA-E10CDC0DF29F}"/>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2" name="Picture 1">
            <a:extLst>
              <a:ext uri="{FF2B5EF4-FFF2-40B4-BE49-F238E27FC236}">
                <a16:creationId xmlns:a16="http://schemas.microsoft.com/office/drawing/2014/main" id="{254A47BC-F16B-980C-5C41-65386F9C216D}"/>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
        <p:nvSpPr>
          <p:cNvPr id="17" name="Content Placeholder 2">
            <a:extLst>
              <a:ext uri="{FF2B5EF4-FFF2-40B4-BE49-F238E27FC236}">
                <a16:creationId xmlns:a16="http://schemas.microsoft.com/office/drawing/2014/main" id="{44BCE4B1-8419-09DF-4DB7-4464F12EF6CD}"/>
              </a:ext>
            </a:extLst>
          </p:cNvPr>
          <p:cNvSpPr>
            <a:spLocks noGrp="1"/>
          </p:cNvSpPr>
          <p:nvPr>
            <p:ph sz="quarter" idx="13"/>
          </p:nvPr>
        </p:nvSpPr>
        <p:spPr>
          <a:xfrm>
            <a:off x="492142" y="4662988"/>
            <a:ext cx="3745331" cy="1225033"/>
          </a:xfrm>
        </p:spPr>
        <p:txBody>
          <a:bodyPr>
            <a:noAutofit/>
          </a:bodyPr>
          <a:lstStyle/>
          <a:p>
            <a:r>
              <a:rPr lang="en-US" sz="2000" dirty="0"/>
              <a:t>Referring physicians primarily rely on the </a:t>
            </a:r>
            <a:r>
              <a:rPr lang="en-US" sz="2000" b="1" dirty="0"/>
              <a:t>impression</a:t>
            </a:r>
            <a:r>
              <a:rPr lang="en-US" sz="2000" dirty="0"/>
              <a:t> section for clinical decision-making and </a:t>
            </a:r>
            <a:r>
              <a:rPr lang="en-US" sz="2000" dirty="0">
                <a:latin typeface="Arial" panose="020B0604020202020204" pitchFamily="34" charset="0"/>
                <a:ea typeface="Open Sans" panose="020B0606030504020204" pitchFamily="34" charset="0"/>
                <a:cs typeface="Arial" panose="020B0604020202020204" pitchFamily="34" charset="0"/>
              </a:rPr>
              <a:t>management</a:t>
            </a:r>
            <a:r>
              <a:rPr lang="en-US" sz="2000" baseline="30000" dirty="0">
                <a:latin typeface="Century Gothic" panose="020B0502020202020204" pitchFamily="34" charset="0"/>
                <a:ea typeface="Open Sans" panose="020B0606030504020204" pitchFamily="34" charset="0"/>
                <a:cs typeface="Open Sans" panose="020B0606030504020204" pitchFamily="34" charset="0"/>
              </a:rPr>
              <a:t>1</a:t>
            </a:r>
            <a:endParaRPr lang="en-US" sz="2000" dirty="0"/>
          </a:p>
        </p:txBody>
      </p:sp>
      <p:cxnSp>
        <p:nvCxnSpPr>
          <p:cNvPr id="9" name="Straight Connector 8">
            <a:extLst>
              <a:ext uri="{FF2B5EF4-FFF2-40B4-BE49-F238E27FC236}">
                <a16:creationId xmlns:a16="http://schemas.microsoft.com/office/drawing/2014/main" id="{4A184D47-1DEC-24F6-D962-69A4E064C52B}"/>
              </a:ext>
            </a:extLst>
          </p:cNvPr>
          <p:cNvCxnSpPr>
            <a:cxnSpLocks/>
          </p:cNvCxnSpPr>
          <p:nvPr/>
        </p:nvCxnSpPr>
        <p:spPr>
          <a:xfrm>
            <a:off x="4356742" y="4689315"/>
            <a:ext cx="7132319"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95150077"/>
      </p:ext>
    </p:extLst>
  </p:cSld>
  <p:clrMapOvr>
    <a:masterClrMapping/>
  </p:clrMapOvr>
  <mc:AlternateContent xmlns:mc="http://schemas.openxmlformats.org/markup-compatibility/2006" xmlns:p14="http://schemas.microsoft.com/office/powerpoint/2010/main">
    <mc:Choice Requires="p14">
      <p:transition spd="slow" p14:dur="2000" advTm="32"/>
    </mc:Choice>
    <mc:Fallback xmlns="">
      <p:transition spd="slow" advTm="3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Introduction: Clinical Whole-body PET Reports </a:t>
            </a:r>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0798EEBD-BFDD-DC97-9ED5-0A529C74CAFE}"/>
              </a:ext>
            </a:extLst>
          </p:cNvPr>
          <p:cNvGrpSpPr/>
          <p:nvPr/>
        </p:nvGrpSpPr>
        <p:grpSpPr>
          <a:xfrm>
            <a:off x="-499868" y="2120875"/>
            <a:ext cx="12481604" cy="3881676"/>
            <a:chOff x="-475484" y="1984387"/>
            <a:chExt cx="12481604" cy="3881676"/>
          </a:xfrm>
        </p:grpSpPr>
        <p:sp>
          <p:nvSpPr>
            <p:cNvPr id="30" name="TextBox 29">
              <a:extLst>
                <a:ext uri="{FF2B5EF4-FFF2-40B4-BE49-F238E27FC236}">
                  <a16:creationId xmlns:a16="http://schemas.microsoft.com/office/drawing/2014/main" id="{BBDD1EFE-D96E-A33D-72E7-2BF3E8C937CF}"/>
                </a:ext>
              </a:extLst>
            </p:cNvPr>
            <p:cNvSpPr txBox="1"/>
            <p:nvPr/>
          </p:nvSpPr>
          <p:spPr>
            <a:xfrm>
              <a:off x="413651" y="2218911"/>
              <a:ext cx="5760906" cy="3647152"/>
            </a:xfrm>
            <a:prstGeom prst="rect">
              <a:avLst/>
            </a:prstGeom>
            <a:noFill/>
          </p:spPr>
          <p:txBody>
            <a:bodyPr wrap="square">
              <a:spAutoFit/>
            </a:bodyPr>
            <a:lstStyle/>
            <a:p>
              <a:r>
                <a:rPr lang="en-US" sz="700" dirty="0">
                  <a:latin typeface="Century" panose="02040604050505020304" pitchFamily="18" charset="0"/>
                </a:rPr>
                <a:t>Physiologic background liver standardized uptake value (SUV mean and SUV max) reported for comparison between PET studies: 2.7 and 3.5, previously 2.4 and 3.0.</a:t>
              </a:r>
            </a:p>
            <a:p>
              <a:r>
                <a:rPr lang="en-US" sz="700" dirty="0">
                  <a:latin typeface="Century" panose="02040604050505020304" pitchFamily="18" charset="0"/>
                </a:rPr>
                <a:t>Visualized head/neck: Dental hardware artifact limiting evaluation of adjacent structures. Postsurgical changes following multiple resections and reconstructions. Intense uptake of the floor the mouth extending posteriorly to the base of the right tongue, right parapharyngeal tissues, and adjacent palatal flap, which correlate with areas enhancement on MR [DATE] and is consistent with biopsy-proven disease recurrence. For example, the SUV max is 7.0 in the surgical bed (PET/CT axial image 25), and, the SUV max is 9.4 at the base of the tongue (PET/CT axial image 32). There is some mass effect on the right internal carotid artery, correlating with chronically occluded vessels seen on recent MR.</a:t>
              </a:r>
            </a:p>
            <a:p>
              <a:r>
                <a:rPr lang="en-US" sz="700" dirty="0">
                  <a:latin typeface="Century" panose="02040604050505020304" pitchFamily="18" charset="0"/>
                </a:rPr>
                <a:t>Focal uptake associated with left mandibular teeth, approximately at the location of tooth #13, is likely inflammatory/reactive due to recent tooth extraction (PET/CT axial image 30). Compared to PET CT [</a:t>
              </a:r>
              <a:r>
                <a:rPr lang="en-US" sz="700" dirty="0">
                  <a:latin typeface="Century" panose="02040604050505020304" pitchFamily="18" charset="0"/>
                  <a:cs typeface="Times New Roman" panose="02020603050405020304" pitchFamily="18" charset="0"/>
                </a:rPr>
                <a:t>DATE]</a:t>
              </a:r>
              <a:r>
                <a:rPr lang="en-US" sz="700" dirty="0">
                  <a:latin typeface="Century" panose="02040604050505020304" pitchFamily="18" charset="0"/>
                </a:rPr>
                <a:t>, interval placement of tracheostomy tube, which is in place with surrounding inflammatory/reactive uptake. Elsewhere, physiologic uptake in the visualized portions of the brain, extraocular muscles, and salivary glands.</a:t>
              </a:r>
            </a:p>
            <a:p>
              <a:r>
                <a:rPr lang="en-US" sz="700" dirty="0">
                  <a:latin typeface="Century" panose="02040604050505020304" pitchFamily="18" charset="0"/>
                </a:rPr>
                <a:t>Head/neck lymph nodes: No suspicious head/neck lymph nodes.</a:t>
              </a:r>
            </a:p>
            <a:p>
              <a:r>
                <a:rPr lang="en-US" sz="700" dirty="0">
                  <a:latin typeface="Century" panose="02040604050505020304" pitchFamily="18" charset="0"/>
                </a:rPr>
                <a:t>Lungs: Atelectatic banding/scarring in the right lower lobe. Compared to PET/CT [</a:t>
              </a:r>
              <a:r>
                <a:rPr lang="en-US" sz="700" dirty="0">
                  <a:latin typeface="Century" panose="02040604050505020304" pitchFamily="18" charset="0"/>
                  <a:cs typeface="Times New Roman" panose="02020603050405020304" pitchFamily="18" charset="0"/>
                </a:rPr>
                <a:t>DATE]</a:t>
              </a:r>
              <a:r>
                <a:rPr lang="en-US" sz="700" dirty="0">
                  <a:latin typeface="Century" panose="02040604050505020304" pitchFamily="18" charset="0"/>
                </a:rPr>
                <a:t>, there is a new pulmonary nodule in the right lower lobe measuring 2.1 x 1.4 cm with SUV max 4.6 (PET/CT axial image 103). There are other new sub-centimeter pulmonary nodules scattered in the right lung, for example, there is a 9 mm pulmonary nodule in the posterior right lung with mild radiotracer uptake (SUV max 1.4, PET/CT axial image 80). New non radiotracer avid 3 mm pulmonary nodule in the posterior lung base (PET/CT axial image 105). Atelectatic banding/scarring in the posterior left lung base.</a:t>
              </a:r>
            </a:p>
            <a:p>
              <a:r>
                <a:rPr lang="en-US" sz="700" dirty="0">
                  <a:latin typeface="Century" panose="02040604050505020304" pitchFamily="18" charset="0"/>
                </a:rPr>
                <a:t>Pleura/pericardium: No pleural or pericardial effusion.</a:t>
              </a:r>
            </a:p>
            <a:p>
              <a:r>
                <a:rPr lang="en-US" sz="700" dirty="0">
                  <a:latin typeface="Century" panose="02040604050505020304" pitchFamily="18" charset="0"/>
                </a:rPr>
                <a:t>Thoracic lymph nodes: Mild uptake in few mediastinal lymph nodes, which are nonspecific but favored to be reactive, for example:  </a:t>
              </a:r>
            </a:p>
            <a:p>
              <a:r>
                <a:rPr lang="en-US" sz="700" dirty="0">
                  <a:latin typeface="Century" panose="02040604050505020304" pitchFamily="18" charset="0"/>
                </a:rPr>
                <a:t>- Para-aortic lymph node, 0.7 x 0.5 cm, SUV max 2.0 (PET/CT axial image 79)  </a:t>
              </a:r>
            </a:p>
            <a:p>
              <a:r>
                <a:rPr lang="en-US" sz="700" dirty="0">
                  <a:latin typeface="Century" panose="02040604050505020304" pitchFamily="18" charset="0"/>
                </a:rPr>
                <a:t>- Subcarinal lymph node, 1.1 x 0.67 m, SUV max 2.9 (PET/CT axial image 84).</a:t>
              </a:r>
            </a:p>
            <a:p>
              <a:r>
                <a:rPr lang="en-US" sz="700" dirty="0">
                  <a:latin typeface="Century" panose="02040604050505020304" pitchFamily="18" charset="0"/>
                </a:rPr>
                <a:t>Other chest findings: Physiologic myocardial uptake. Inflammatory/reactive uptake in the distal esophagus. Mild gynecomastia.</a:t>
              </a:r>
            </a:p>
            <a:p>
              <a:r>
                <a:rPr lang="en-US" sz="700" dirty="0">
                  <a:latin typeface="Century" panose="02040604050505020304" pitchFamily="18" charset="0"/>
                </a:rPr>
                <a:t>Hepatobiliary: No abnormal uptake. Spleen: No abnormal uptake. Pancreas: No abnormal uptake. Adrenals: Within normal limits.</a:t>
              </a:r>
            </a:p>
            <a:p>
              <a:r>
                <a:rPr lang="en-US" sz="700" dirty="0">
                  <a:latin typeface="Century" panose="02040604050505020304" pitchFamily="18" charset="0"/>
                </a:rPr>
                <a:t>Kidneys/bladder: No abnormal uptake. Physiologically excreted tracer activity within the renal collecting system and urinary bladder.</a:t>
              </a:r>
            </a:p>
            <a:p>
              <a:r>
                <a:rPr lang="en-US" sz="700" dirty="0">
                  <a:latin typeface="Century" panose="02040604050505020304" pitchFamily="18" charset="0"/>
                </a:rPr>
                <a:t>Bowel/peritoneum: Redemonstrated gastrostomy tube is appropriately positioned with surrounding reactive uptake. No suspicious uptake. Areas of bowel uptake are probably inflammatory/physiologic, and benign. Compared to PET/CT [</a:t>
              </a:r>
              <a:r>
                <a:rPr lang="en-US" sz="700" dirty="0">
                  <a:latin typeface="Century" panose="02040604050505020304" pitchFamily="18" charset="0"/>
                  <a:cs typeface="Times New Roman" panose="02020603050405020304" pitchFamily="18" charset="0"/>
                </a:rPr>
                <a:t>DATE]</a:t>
              </a:r>
              <a:r>
                <a:rPr lang="en-US" sz="700" dirty="0">
                  <a:latin typeface="Century" panose="02040604050505020304" pitchFamily="18" charset="0"/>
                </a:rPr>
                <a:t>, resolved postsurgical pneumoperitoneum with scarring in the subcutaneous fat in the anterior body wall (PET/CT axial image 185).</a:t>
              </a:r>
            </a:p>
            <a:p>
              <a:r>
                <a:rPr lang="en-US" sz="700" dirty="0">
                  <a:latin typeface="Century" panose="02040604050505020304" pitchFamily="18" charset="0"/>
                </a:rPr>
                <a:t>Pelvic organs: No abnormal uptake. Vasectomy clips.</a:t>
              </a:r>
            </a:p>
            <a:p>
              <a:r>
                <a:rPr lang="en-US" sz="700" dirty="0">
                  <a:latin typeface="Century" panose="02040604050505020304" pitchFamily="18" charset="0"/>
                </a:rPr>
                <a:t>Abdominopelvic lymph nodes: No suspicious abdominopelvic lymph nodes.</a:t>
              </a:r>
            </a:p>
            <a:p>
              <a:r>
                <a:rPr lang="en-US" sz="700" dirty="0">
                  <a:latin typeface="Century" panose="02040604050505020304" pitchFamily="18" charset="0"/>
                </a:rPr>
                <a:t>Musculoskeletal/soft tissues/skin: Mild uptake associated with the right body of the ramus correlating with loss of normal marrow signal on MR [DATE] and suspicious for osseous metastasis. Postsurgical changes of the right proximal humerus.</a:t>
              </a:r>
            </a:p>
            <a:p>
              <a:r>
                <a:rPr lang="en-US" sz="700" dirty="0">
                  <a:latin typeface="Century" panose="02040604050505020304" pitchFamily="18" charset="0"/>
                </a:rPr>
                <a:t>Other: Scattered aortoiliac calcifications.</a:t>
              </a:r>
            </a:p>
          </p:txBody>
        </p:sp>
        <p:sp>
          <p:nvSpPr>
            <p:cNvPr id="31" name="TextBox 30">
              <a:extLst>
                <a:ext uri="{FF2B5EF4-FFF2-40B4-BE49-F238E27FC236}">
                  <a16:creationId xmlns:a16="http://schemas.microsoft.com/office/drawing/2014/main" id="{8B5C26D8-034E-9065-214B-AF6902452DE2}"/>
                </a:ext>
              </a:extLst>
            </p:cNvPr>
            <p:cNvSpPr txBox="1"/>
            <p:nvPr/>
          </p:nvSpPr>
          <p:spPr>
            <a:xfrm>
              <a:off x="-475484" y="1984387"/>
              <a:ext cx="6809970" cy="338554"/>
            </a:xfrm>
            <a:prstGeom prst="rect">
              <a:avLst/>
            </a:prstGeom>
            <a:noFill/>
          </p:spPr>
          <p:txBody>
            <a:bodyPr wrap="square">
              <a:spAutoFit/>
            </a:bodyPr>
            <a:lstStyle/>
            <a:p>
              <a:pPr algn="ctr"/>
              <a:r>
                <a:rPr lang="en-US" sz="1600" b="1" dirty="0">
                  <a:latin typeface="Century" panose="02040604050505020304" pitchFamily="18" charset="0"/>
                  <a:ea typeface="Open Sans" panose="020B0606030504020204" pitchFamily="34" charset="0"/>
                  <a:cs typeface="Times New Roman" panose="02020603050405020304" pitchFamily="18" charset="0"/>
                </a:rPr>
                <a:t>FINDINGS</a:t>
              </a:r>
              <a:endParaRPr lang="en-US" b="1" dirty="0">
                <a:latin typeface="Century" panose="02040604050505020304" pitchFamily="18" charset="0"/>
              </a:endParaRPr>
            </a:p>
          </p:txBody>
        </p:sp>
        <p:cxnSp>
          <p:nvCxnSpPr>
            <p:cNvPr id="33" name="Straight Connector 32">
              <a:extLst>
                <a:ext uri="{FF2B5EF4-FFF2-40B4-BE49-F238E27FC236}">
                  <a16:creationId xmlns:a16="http://schemas.microsoft.com/office/drawing/2014/main" id="{48BCE31D-5160-0021-7961-379474D5055B}"/>
                </a:ext>
              </a:extLst>
            </p:cNvPr>
            <p:cNvCxnSpPr>
              <a:cxnSpLocks/>
            </p:cNvCxnSpPr>
            <p:nvPr/>
          </p:nvCxnSpPr>
          <p:spPr>
            <a:xfrm>
              <a:off x="413650" y="1984387"/>
              <a:ext cx="5682350"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5A4BDE2D-8122-543B-8056-3C80B5320803}"/>
                </a:ext>
              </a:extLst>
            </p:cNvPr>
            <p:cNvCxnSpPr>
              <a:cxnSpLocks/>
            </p:cNvCxnSpPr>
            <p:nvPr/>
          </p:nvCxnSpPr>
          <p:spPr>
            <a:xfrm>
              <a:off x="413650" y="5866063"/>
              <a:ext cx="542154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593DEC55-5EB4-DB1F-D6AB-BA623A83FB72}"/>
                </a:ext>
              </a:extLst>
            </p:cNvPr>
            <p:cNvCxnSpPr>
              <a:cxnSpLocks/>
            </p:cNvCxnSpPr>
            <p:nvPr/>
          </p:nvCxnSpPr>
          <p:spPr>
            <a:xfrm>
              <a:off x="6334486" y="3634417"/>
              <a:ext cx="146072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pSp>
          <p:nvGrpSpPr>
            <p:cNvPr id="36" name="Group 35">
              <a:extLst>
                <a:ext uri="{FF2B5EF4-FFF2-40B4-BE49-F238E27FC236}">
                  <a16:creationId xmlns:a16="http://schemas.microsoft.com/office/drawing/2014/main" id="{807E1DE0-C242-F169-FE21-7DA8B9CDB2A3}"/>
                </a:ext>
              </a:extLst>
            </p:cNvPr>
            <p:cNvGrpSpPr/>
            <p:nvPr/>
          </p:nvGrpSpPr>
          <p:grpSpPr>
            <a:xfrm>
              <a:off x="7730635" y="2564600"/>
              <a:ext cx="4275485" cy="2138336"/>
              <a:chOff x="7781435" y="2564600"/>
              <a:chExt cx="4275485" cy="2138336"/>
            </a:xfrm>
          </p:grpSpPr>
          <p:sp>
            <p:nvSpPr>
              <p:cNvPr id="39" name="TextBox 38">
                <a:extLst>
                  <a:ext uri="{FF2B5EF4-FFF2-40B4-BE49-F238E27FC236}">
                    <a16:creationId xmlns:a16="http://schemas.microsoft.com/office/drawing/2014/main" id="{A40A0C9B-616D-56A2-4474-0300B3E8C8A6}"/>
                  </a:ext>
                </a:extLst>
              </p:cNvPr>
              <p:cNvSpPr txBox="1"/>
              <p:nvPr/>
            </p:nvSpPr>
            <p:spPr>
              <a:xfrm>
                <a:off x="7781435" y="2887054"/>
                <a:ext cx="4275485" cy="1815882"/>
              </a:xfrm>
              <a:prstGeom prst="rect">
                <a:avLst/>
              </a:prstGeom>
              <a:noFill/>
            </p:spPr>
            <p:txBody>
              <a:bodyPr wrap="square">
                <a:spAutoFit/>
              </a:bodyPr>
              <a:lstStyle/>
              <a:p>
                <a:r>
                  <a:rPr lang="en-US" sz="700" dirty="0">
                    <a:latin typeface="Century" panose="02040604050505020304" pitchFamily="18" charset="0"/>
                  </a:rPr>
                  <a:t>[1] FDG PET/CT demonstrates intense uptake of the floor the mouth extending posteriorly to the base of the right tongue, right parapharyngeal tissues, and adjacent palatal flap, which correlates with areas enhancement on MR [DATE] and is consistent with biopsy-proven disease recurrence. </a:t>
                </a:r>
              </a:p>
              <a:p>
                <a:endParaRPr lang="en-US" sz="700" dirty="0">
                  <a:latin typeface="Century" panose="02040604050505020304" pitchFamily="18" charset="0"/>
                </a:endParaRPr>
              </a:p>
              <a:p>
                <a:r>
                  <a:rPr lang="en-US" sz="700" dirty="0">
                    <a:latin typeface="Century" panose="02040604050505020304" pitchFamily="18" charset="0"/>
                  </a:rPr>
                  <a:t>[2] Mild uptake associated with the right body of the ramus correlating with loss of normal marrow signal on MR [DATE] and suspicious for osseous metastasis. </a:t>
                </a:r>
              </a:p>
              <a:p>
                <a:endParaRPr lang="en-US" sz="700" dirty="0">
                  <a:latin typeface="Century" panose="02040604050505020304" pitchFamily="18" charset="0"/>
                </a:endParaRPr>
              </a:p>
              <a:p>
                <a:r>
                  <a:rPr lang="en-US" sz="700" dirty="0">
                    <a:latin typeface="Century" panose="02040604050505020304" pitchFamily="18" charset="0"/>
                  </a:rPr>
                  <a:t>[3] Focal uptake associated with left mandibular teeth, approximately at the location of tooth #13, is likely inflammatory/reactive due to recent tooth extraction. Correlate with physical exam. </a:t>
                </a:r>
              </a:p>
              <a:p>
                <a:endParaRPr lang="en-US" sz="700" dirty="0">
                  <a:latin typeface="Century" panose="02040604050505020304" pitchFamily="18" charset="0"/>
                </a:endParaRPr>
              </a:p>
              <a:p>
                <a:r>
                  <a:rPr lang="en-US" sz="700" dirty="0">
                    <a:latin typeface="Century" panose="02040604050505020304" pitchFamily="18" charset="0"/>
                  </a:rPr>
                  <a:t>[4] Compared to PET/CT [DATE], there are new pulmonary nodules in the lungs, as detailed in findings. Moderate uptake associated with the dominant nodule in the right lower lobe is suspicious for metastasis versus second primary malignancy. </a:t>
                </a:r>
              </a:p>
              <a:p>
                <a:endParaRPr lang="en-US" sz="700" dirty="0">
                  <a:latin typeface="Century" panose="02040604050505020304" pitchFamily="18" charset="0"/>
                </a:endParaRPr>
              </a:p>
              <a:p>
                <a:r>
                  <a:rPr lang="en-US" sz="700" dirty="0">
                    <a:latin typeface="Century" panose="02040604050505020304" pitchFamily="18" charset="0"/>
                  </a:rPr>
                  <a:t>[5] Mild uptake in few mediastinal lymph nodes is nonspecific but favored to be reactive. Attention on follow-up.</a:t>
                </a:r>
              </a:p>
            </p:txBody>
          </p:sp>
          <p:sp>
            <p:nvSpPr>
              <p:cNvPr id="40" name="TextBox 39">
                <a:extLst>
                  <a:ext uri="{FF2B5EF4-FFF2-40B4-BE49-F238E27FC236}">
                    <a16:creationId xmlns:a16="http://schemas.microsoft.com/office/drawing/2014/main" id="{62CBBA1F-F982-8F54-705E-82CFA23A275C}"/>
                  </a:ext>
                </a:extLst>
              </p:cNvPr>
              <p:cNvSpPr txBox="1"/>
              <p:nvPr/>
            </p:nvSpPr>
            <p:spPr>
              <a:xfrm>
                <a:off x="8092480" y="2583766"/>
                <a:ext cx="3916391" cy="338554"/>
              </a:xfrm>
              <a:prstGeom prst="rect">
                <a:avLst/>
              </a:prstGeom>
              <a:noFill/>
            </p:spPr>
            <p:txBody>
              <a:bodyPr wrap="square">
                <a:spAutoFit/>
              </a:bodyPr>
              <a:lstStyle/>
              <a:p>
                <a:pPr algn="ctr"/>
                <a:r>
                  <a:rPr lang="en-US" sz="1600" b="1" dirty="0">
                    <a:latin typeface="Century" panose="02040604050505020304" pitchFamily="18" charset="0"/>
                    <a:ea typeface="Open Sans" panose="020B0606030504020204" pitchFamily="34" charset="0"/>
                    <a:cs typeface="Times New Roman" panose="02020603050405020304" pitchFamily="18" charset="0"/>
                  </a:rPr>
                  <a:t>IMPRESSION</a:t>
                </a:r>
                <a:endParaRPr lang="en-US" b="1" dirty="0">
                  <a:latin typeface="Century" panose="02040604050505020304" pitchFamily="18" charset="0"/>
                </a:endParaRPr>
              </a:p>
            </p:txBody>
          </p:sp>
          <p:cxnSp>
            <p:nvCxnSpPr>
              <p:cNvPr id="41" name="Straight Connector 40">
                <a:extLst>
                  <a:ext uri="{FF2B5EF4-FFF2-40B4-BE49-F238E27FC236}">
                    <a16:creationId xmlns:a16="http://schemas.microsoft.com/office/drawing/2014/main" id="{86811185-06C6-1C88-A4E6-D641005349CA}"/>
                  </a:ext>
                </a:extLst>
              </p:cNvPr>
              <p:cNvCxnSpPr>
                <a:cxnSpLocks/>
              </p:cNvCxnSpPr>
              <p:nvPr/>
            </p:nvCxnSpPr>
            <p:spPr>
              <a:xfrm>
                <a:off x="7876916" y="4702936"/>
                <a:ext cx="4131955"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54257DDA-627B-BF87-9669-41B971E9F7DC}"/>
                  </a:ext>
                </a:extLst>
              </p:cNvPr>
              <p:cNvCxnSpPr>
                <a:cxnSpLocks/>
              </p:cNvCxnSpPr>
              <p:nvPr/>
            </p:nvCxnSpPr>
            <p:spPr>
              <a:xfrm>
                <a:off x="7876916" y="2564600"/>
                <a:ext cx="4131955" cy="0"/>
              </a:xfrm>
              <a:prstGeom prst="line">
                <a:avLst/>
              </a:prstGeom>
            </p:spPr>
            <p:style>
              <a:lnRef idx="2">
                <a:schemeClr val="dk1"/>
              </a:lnRef>
              <a:fillRef idx="0">
                <a:schemeClr val="dk1"/>
              </a:fillRef>
              <a:effectRef idx="1">
                <a:schemeClr val="dk1"/>
              </a:effectRef>
              <a:fontRef idx="minor">
                <a:schemeClr val="tx1"/>
              </a:fontRef>
            </p:style>
          </p:cxnSp>
        </p:grpSp>
        <p:pic>
          <p:nvPicPr>
            <p:cNvPr id="37" name="Picture 36">
              <a:extLst>
                <a:ext uri="{FF2B5EF4-FFF2-40B4-BE49-F238E27FC236}">
                  <a16:creationId xmlns:a16="http://schemas.microsoft.com/office/drawing/2014/main" id="{51972CE3-91A7-8C37-E610-C008708DC56C}"/>
                </a:ext>
              </a:extLst>
            </p:cNvPr>
            <p:cNvPicPr>
              <a:picLocks noChangeAspect="1"/>
            </p:cNvPicPr>
            <p:nvPr/>
          </p:nvPicPr>
          <p:blipFill rotWithShape="1">
            <a:blip r:embed="rId4"/>
            <a:srcRect l="13366" r="9108"/>
            <a:stretch/>
          </p:blipFill>
          <p:spPr>
            <a:xfrm>
              <a:off x="6628176" y="2279960"/>
              <a:ext cx="762784" cy="1202278"/>
            </a:xfrm>
            <a:prstGeom prst="rect">
              <a:avLst/>
            </a:prstGeom>
          </p:spPr>
        </p:pic>
        <p:sp>
          <p:nvSpPr>
            <p:cNvPr id="38" name="TextBox 37">
              <a:extLst>
                <a:ext uri="{FF2B5EF4-FFF2-40B4-BE49-F238E27FC236}">
                  <a16:creationId xmlns:a16="http://schemas.microsoft.com/office/drawing/2014/main" id="{46DC6BC1-FE43-DFED-537B-BFBE64D55304}"/>
                </a:ext>
              </a:extLst>
            </p:cNvPr>
            <p:cNvSpPr txBox="1"/>
            <p:nvPr/>
          </p:nvSpPr>
          <p:spPr>
            <a:xfrm>
              <a:off x="6083300" y="3652646"/>
              <a:ext cx="1923496" cy="523220"/>
            </a:xfrm>
            <a:prstGeom prst="rect">
              <a:avLst/>
            </a:prstGeom>
            <a:noFill/>
          </p:spPr>
          <p:txBody>
            <a:bodyPr wrap="square">
              <a:spAutoFit/>
            </a:bodyPr>
            <a:lstStyle/>
            <a:p>
              <a:pPr lvl="1"/>
              <a:r>
                <a:rPr lang="en-US" sz="2800" b="1" dirty="0">
                  <a:latin typeface="Times New Roman" panose="02020603050405020304" pitchFamily="18" charset="0"/>
                  <a:ea typeface="Open Sans" panose="020B0606030504020204" pitchFamily="34" charset="0"/>
                  <a:cs typeface="Times New Roman" panose="02020603050405020304" pitchFamily="18" charset="0"/>
                </a:rPr>
                <a:t>Distill</a:t>
              </a:r>
              <a:r>
                <a:rPr lang="en-US" sz="2800" dirty="0">
                  <a:latin typeface="Times New Roman" panose="02020603050405020304" pitchFamily="18" charset="0"/>
                  <a:ea typeface="Open Sans" panose="020B0606030504020204" pitchFamily="34" charset="0"/>
                  <a:cs typeface="Times New Roman" panose="02020603050405020304" pitchFamily="18" charset="0"/>
                </a:rPr>
                <a:t> </a:t>
              </a:r>
            </a:p>
          </p:txBody>
        </p:sp>
      </p:grpSp>
      <p:sp>
        <p:nvSpPr>
          <p:cNvPr id="43" name="Content Placeholder 2">
            <a:extLst>
              <a:ext uri="{FF2B5EF4-FFF2-40B4-BE49-F238E27FC236}">
                <a16:creationId xmlns:a16="http://schemas.microsoft.com/office/drawing/2014/main" id="{0F551760-651A-60ED-9E3C-25F88536C421}"/>
              </a:ext>
            </a:extLst>
          </p:cNvPr>
          <p:cNvSpPr>
            <a:spLocks noGrp="1"/>
          </p:cNvSpPr>
          <p:nvPr>
            <p:ph sz="quarter" idx="13"/>
          </p:nvPr>
        </p:nvSpPr>
        <p:spPr>
          <a:xfrm>
            <a:off x="573844" y="1493520"/>
            <a:ext cx="10668001" cy="4951715"/>
          </a:xfrm>
        </p:spPr>
        <p:txBody>
          <a:bodyPr>
            <a:normAutofit/>
          </a:bodyPr>
          <a:lstStyle/>
          <a:p>
            <a:r>
              <a:rPr lang="en-US" sz="2800" dirty="0"/>
              <a:t>Accuracy and completeness </a:t>
            </a:r>
          </a:p>
        </p:txBody>
      </p:sp>
      <p:grpSp>
        <p:nvGrpSpPr>
          <p:cNvPr id="44" name="Group 43">
            <a:extLst>
              <a:ext uri="{FF2B5EF4-FFF2-40B4-BE49-F238E27FC236}">
                <a16:creationId xmlns:a16="http://schemas.microsoft.com/office/drawing/2014/main" id="{8CF50678-2697-484B-EF2E-51F7D49A3818}"/>
              </a:ext>
            </a:extLst>
          </p:cNvPr>
          <p:cNvGrpSpPr/>
          <p:nvPr/>
        </p:nvGrpSpPr>
        <p:grpSpPr>
          <a:xfrm>
            <a:off x="9842500" y="-2744"/>
            <a:ext cx="2224650" cy="1072543"/>
            <a:chOff x="9596666" y="-2744"/>
            <a:chExt cx="2470484" cy="1274953"/>
          </a:xfrm>
        </p:grpSpPr>
        <p:sp>
          <p:nvSpPr>
            <p:cNvPr id="45" name="Rectangle 44">
              <a:extLst>
                <a:ext uri="{FF2B5EF4-FFF2-40B4-BE49-F238E27FC236}">
                  <a16:creationId xmlns:a16="http://schemas.microsoft.com/office/drawing/2014/main" id="{A754EFBA-0350-BBB2-3306-FB5DFA449C45}"/>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4AE83A32-8C97-E6FF-AA56-FE1CFA96F5ED}"/>
                </a:ext>
              </a:extLst>
            </p:cNvPr>
            <p:cNvPicPr>
              <a:picLocks noChangeAspect="1"/>
            </p:cNvPicPr>
            <p:nvPr/>
          </p:nvPicPr>
          <p:blipFill>
            <a:blip r:embed="rId5"/>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7B026435-53D1-E09C-5501-A9232BA834F6}"/>
              </a:ext>
            </a:extLst>
          </p:cNvPr>
          <p:cNvPicPr>
            <a:picLocks noChangeAspect="1"/>
          </p:cNvPicPr>
          <p:nvPr/>
        </p:nvPicPr>
        <p:blipFill rotWithShape="1">
          <a:blip r:embed="rId6"/>
          <a:srcRect l="11001" t="66248" b="11114"/>
          <a:stretch/>
        </p:blipFill>
        <p:spPr>
          <a:xfrm>
            <a:off x="573844" y="1147961"/>
            <a:ext cx="1065974" cy="202408"/>
          </a:xfrm>
          <a:prstGeom prst="rect">
            <a:avLst/>
          </a:prstGeom>
        </p:spPr>
      </p:pic>
    </p:spTree>
    <p:extLst>
      <p:ext uri="{BB962C8B-B14F-4D97-AF65-F5344CB8AC3E}">
        <p14:creationId xmlns:p14="http://schemas.microsoft.com/office/powerpoint/2010/main" val="1349822863"/>
      </p:ext>
    </p:extLst>
  </p:cSld>
  <p:clrMapOvr>
    <a:masterClrMapping/>
  </p:clrMapOvr>
  <mc:AlternateContent xmlns:mc="http://schemas.openxmlformats.org/markup-compatibility/2006" xmlns:p14="http://schemas.microsoft.com/office/powerpoint/2010/main">
    <mc:Choice Requires="p14">
      <p:transition spd="slow" p14:dur="2000" advTm="27"/>
    </mc:Choice>
    <mc:Fallback xmlns="">
      <p:transition spd="slow" advTm="2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Introduction: Clinical Whole-body PET Reports </a:t>
            </a:r>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89AC05ED-E11E-0025-E051-2F09D934B8C8}"/>
              </a:ext>
            </a:extLst>
          </p:cNvPr>
          <p:cNvSpPr txBox="1"/>
          <p:nvPr/>
        </p:nvSpPr>
        <p:spPr>
          <a:xfrm>
            <a:off x="7511027" y="2073865"/>
            <a:ext cx="4470709" cy="369332"/>
          </a:xfrm>
          <a:prstGeom prst="rect">
            <a:avLst/>
          </a:prstGeom>
          <a:noFill/>
        </p:spPr>
        <p:txBody>
          <a:bodyPr wrap="square">
            <a:spAutoFit/>
          </a:bodyPr>
          <a:lstStyle/>
          <a:p>
            <a:pPr lvl="1"/>
            <a:r>
              <a:rPr lang="en-US" b="1" dirty="0">
                <a:latin typeface="Arial" panose="020B0604020202020204" pitchFamily="34" charset="0"/>
                <a:ea typeface="Open Sans" panose="020B0606030504020204" pitchFamily="34" charset="0"/>
                <a:cs typeface="Arial" panose="020B0604020202020204" pitchFamily="34" charset="0"/>
              </a:rPr>
              <a:t>Time-consuming and error-prone</a:t>
            </a:r>
          </a:p>
        </p:txBody>
      </p:sp>
      <p:grpSp>
        <p:nvGrpSpPr>
          <p:cNvPr id="29" name="Group 28">
            <a:extLst>
              <a:ext uri="{FF2B5EF4-FFF2-40B4-BE49-F238E27FC236}">
                <a16:creationId xmlns:a16="http://schemas.microsoft.com/office/drawing/2014/main" id="{0798EEBD-BFDD-DC97-9ED5-0A529C74CAFE}"/>
              </a:ext>
            </a:extLst>
          </p:cNvPr>
          <p:cNvGrpSpPr/>
          <p:nvPr/>
        </p:nvGrpSpPr>
        <p:grpSpPr>
          <a:xfrm>
            <a:off x="-499868" y="2120875"/>
            <a:ext cx="12481604" cy="3881676"/>
            <a:chOff x="-475484" y="1984387"/>
            <a:chExt cx="12481604" cy="3881676"/>
          </a:xfrm>
        </p:grpSpPr>
        <p:sp>
          <p:nvSpPr>
            <p:cNvPr id="30" name="TextBox 29">
              <a:extLst>
                <a:ext uri="{FF2B5EF4-FFF2-40B4-BE49-F238E27FC236}">
                  <a16:creationId xmlns:a16="http://schemas.microsoft.com/office/drawing/2014/main" id="{BBDD1EFE-D96E-A33D-72E7-2BF3E8C937CF}"/>
                </a:ext>
              </a:extLst>
            </p:cNvPr>
            <p:cNvSpPr txBox="1"/>
            <p:nvPr/>
          </p:nvSpPr>
          <p:spPr>
            <a:xfrm>
              <a:off x="413651" y="2218911"/>
              <a:ext cx="5760906" cy="3647152"/>
            </a:xfrm>
            <a:prstGeom prst="rect">
              <a:avLst/>
            </a:prstGeom>
            <a:noFill/>
          </p:spPr>
          <p:txBody>
            <a:bodyPr wrap="square">
              <a:spAutoFit/>
            </a:bodyPr>
            <a:lstStyle/>
            <a:p>
              <a:r>
                <a:rPr lang="en-US" sz="700" dirty="0">
                  <a:latin typeface="Century" panose="02040604050505020304" pitchFamily="18" charset="0"/>
                </a:rPr>
                <a:t>Physiologic background liver standardized uptake value (SUV mean and SUV max) reported for comparison between PET studies: 2.7 and 3.5, previously 2.4 and 3.0.</a:t>
              </a:r>
            </a:p>
            <a:p>
              <a:r>
                <a:rPr lang="en-US" sz="700" dirty="0">
                  <a:latin typeface="Century" panose="02040604050505020304" pitchFamily="18" charset="0"/>
                </a:rPr>
                <a:t>Visualized head/neck: Dental hardware artifact limiting evaluation of adjacent structures. Postsurgical changes following multiple resections and reconstructions. Intense uptake of the floor the mouth extending posteriorly to the base of the right tongue, right parapharyngeal tissues, and adjacent palatal flap, which correlate with areas enhancement on MR [DATE] and is consistent with biopsy-proven disease recurrence. For example, the SUV max is 7.0 in the surgical bed (PET/CT axial image 25), and, the SUV max is 9.4 at the base of the tongue (PET/CT axial image 32). There is some mass effect on the right internal carotid artery, correlating with chronically occluded vessels seen on recent MR.</a:t>
              </a:r>
            </a:p>
            <a:p>
              <a:r>
                <a:rPr lang="en-US" sz="700" dirty="0">
                  <a:latin typeface="Century" panose="02040604050505020304" pitchFamily="18" charset="0"/>
                </a:rPr>
                <a:t>Focal uptake associated with left mandibular teeth, approximately at the location of tooth #13, is likely inflammatory/reactive due to recent tooth extraction (PET/CT axial image 30). Compared to PET CT [</a:t>
              </a:r>
              <a:r>
                <a:rPr lang="en-US" sz="700" dirty="0">
                  <a:latin typeface="Century" panose="02040604050505020304" pitchFamily="18" charset="0"/>
                  <a:cs typeface="Times New Roman" panose="02020603050405020304" pitchFamily="18" charset="0"/>
                </a:rPr>
                <a:t>DATE]</a:t>
              </a:r>
              <a:r>
                <a:rPr lang="en-US" sz="700" dirty="0">
                  <a:latin typeface="Century" panose="02040604050505020304" pitchFamily="18" charset="0"/>
                </a:rPr>
                <a:t>, interval placement of tracheostomy tube, which is in place with surrounding inflammatory/reactive uptake. Elsewhere, physiologic uptake in the visualized portions of the brain, extraocular muscles, and salivary glands.</a:t>
              </a:r>
            </a:p>
            <a:p>
              <a:r>
                <a:rPr lang="en-US" sz="700" dirty="0">
                  <a:latin typeface="Century" panose="02040604050505020304" pitchFamily="18" charset="0"/>
                </a:rPr>
                <a:t>Head/neck lymph nodes: No suspicious head/neck lymph nodes.</a:t>
              </a:r>
            </a:p>
            <a:p>
              <a:r>
                <a:rPr lang="en-US" sz="700" dirty="0">
                  <a:latin typeface="Century" panose="02040604050505020304" pitchFamily="18" charset="0"/>
                </a:rPr>
                <a:t>Lungs: Atelectatic banding/scarring in the right lower lobe. Compared to PET/CT [</a:t>
              </a:r>
              <a:r>
                <a:rPr lang="en-US" sz="700" dirty="0">
                  <a:latin typeface="Century" panose="02040604050505020304" pitchFamily="18" charset="0"/>
                  <a:cs typeface="Times New Roman" panose="02020603050405020304" pitchFamily="18" charset="0"/>
                </a:rPr>
                <a:t>DATE]</a:t>
              </a:r>
              <a:r>
                <a:rPr lang="en-US" sz="700" dirty="0">
                  <a:latin typeface="Century" panose="02040604050505020304" pitchFamily="18" charset="0"/>
                </a:rPr>
                <a:t>, there is a new pulmonary nodule in the right lower lobe measuring 2.1 x 1.4 cm with SUV max 4.6 (PET/CT axial image 103). There are other new sub-centimeter pulmonary nodules scattered in the right lung, for example, there is a 9 mm pulmonary nodule in the posterior right lung with mild radiotracer uptake (SUV max 1.4, PET/CT axial image 80). New non radiotracer avid 3 mm pulmonary nodule in the posterior lung base (PET/CT axial image 105). Atelectatic banding/scarring in the posterior left lung base.</a:t>
              </a:r>
            </a:p>
            <a:p>
              <a:r>
                <a:rPr lang="en-US" sz="700" dirty="0">
                  <a:latin typeface="Century" panose="02040604050505020304" pitchFamily="18" charset="0"/>
                </a:rPr>
                <a:t>Pleura/pericardium: No pleural or pericardial effusion.</a:t>
              </a:r>
            </a:p>
            <a:p>
              <a:r>
                <a:rPr lang="en-US" sz="700" dirty="0">
                  <a:latin typeface="Century" panose="02040604050505020304" pitchFamily="18" charset="0"/>
                </a:rPr>
                <a:t>Thoracic lymph nodes: Mild uptake in few mediastinal lymph nodes, which are nonspecific but favored to be reactive, for example:  </a:t>
              </a:r>
            </a:p>
            <a:p>
              <a:r>
                <a:rPr lang="en-US" sz="700" dirty="0">
                  <a:latin typeface="Century" panose="02040604050505020304" pitchFamily="18" charset="0"/>
                </a:rPr>
                <a:t>- Para-aortic lymph node, 0.7 x 0.5 cm, SUV max 2.0 (PET/CT axial image 79)  </a:t>
              </a:r>
            </a:p>
            <a:p>
              <a:r>
                <a:rPr lang="en-US" sz="700" dirty="0">
                  <a:latin typeface="Century" panose="02040604050505020304" pitchFamily="18" charset="0"/>
                </a:rPr>
                <a:t>- Subcarinal lymph node, 1.1 x 0.67 m, SUV max 2.9 (PET/CT axial image 84).</a:t>
              </a:r>
            </a:p>
            <a:p>
              <a:r>
                <a:rPr lang="en-US" sz="700" dirty="0">
                  <a:latin typeface="Century" panose="02040604050505020304" pitchFamily="18" charset="0"/>
                </a:rPr>
                <a:t>Other chest findings: Physiologic myocardial uptake. Inflammatory/reactive uptake in the distal esophagus. Mild gynecomastia.</a:t>
              </a:r>
            </a:p>
            <a:p>
              <a:r>
                <a:rPr lang="en-US" sz="700" dirty="0">
                  <a:latin typeface="Century" panose="02040604050505020304" pitchFamily="18" charset="0"/>
                </a:rPr>
                <a:t>Hepatobiliary: No abnormal uptake. Spleen: No abnormal uptake. Pancreas: No abnormal uptake. Adrenals: Within normal limits.</a:t>
              </a:r>
            </a:p>
            <a:p>
              <a:r>
                <a:rPr lang="en-US" sz="700" dirty="0">
                  <a:latin typeface="Century" panose="02040604050505020304" pitchFamily="18" charset="0"/>
                </a:rPr>
                <a:t>Kidneys/bladder: No abnormal uptake. Physiologically excreted tracer activity within the renal collecting system and urinary bladder.</a:t>
              </a:r>
            </a:p>
            <a:p>
              <a:r>
                <a:rPr lang="en-US" sz="700" dirty="0">
                  <a:latin typeface="Century" panose="02040604050505020304" pitchFamily="18" charset="0"/>
                </a:rPr>
                <a:t>Bowel/peritoneum: Redemonstrated gastrostomy tube is appropriately positioned with surrounding reactive uptake. No suspicious uptake. Areas of bowel uptake are probably inflammatory/physiologic, and benign. Compared to PET/CT [</a:t>
              </a:r>
              <a:r>
                <a:rPr lang="en-US" sz="700" dirty="0">
                  <a:latin typeface="Century" panose="02040604050505020304" pitchFamily="18" charset="0"/>
                  <a:cs typeface="Times New Roman" panose="02020603050405020304" pitchFamily="18" charset="0"/>
                </a:rPr>
                <a:t>DATE]</a:t>
              </a:r>
              <a:r>
                <a:rPr lang="en-US" sz="700" dirty="0">
                  <a:latin typeface="Century" panose="02040604050505020304" pitchFamily="18" charset="0"/>
                </a:rPr>
                <a:t>, resolved postsurgical pneumoperitoneum with scarring in the subcutaneous fat in the anterior body wall (PET/CT axial image 185).</a:t>
              </a:r>
            </a:p>
            <a:p>
              <a:r>
                <a:rPr lang="en-US" sz="700" dirty="0">
                  <a:latin typeface="Century" panose="02040604050505020304" pitchFamily="18" charset="0"/>
                </a:rPr>
                <a:t>Pelvic organs: No abnormal uptake. Vasectomy clips.</a:t>
              </a:r>
            </a:p>
            <a:p>
              <a:r>
                <a:rPr lang="en-US" sz="700" dirty="0">
                  <a:latin typeface="Century" panose="02040604050505020304" pitchFamily="18" charset="0"/>
                </a:rPr>
                <a:t>Abdominopelvic lymph nodes: No suspicious abdominopelvic lymph nodes.</a:t>
              </a:r>
            </a:p>
            <a:p>
              <a:r>
                <a:rPr lang="en-US" sz="700" dirty="0">
                  <a:latin typeface="Century" panose="02040604050505020304" pitchFamily="18" charset="0"/>
                </a:rPr>
                <a:t>Musculoskeletal/soft tissues/skin: Mild uptake associated with the right body of the ramus correlating with loss of normal marrow signal on MR [DATE] and suspicious for osseous metastasis. Postsurgical changes of the right proximal humerus.</a:t>
              </a:r>
            </a:p>
            <a:p>
              <a:r>
                <a:rPr lang="en-US" sz="700" dirty="0">
                  <a:latin typeface="Century" panose="02040604050505020304" pitchFamily="18" charset="0"/>
                </a:rPr>
                <a:t>Other: Scattered aortoiliac calcifications.</a:t>
              </a:r>
            </a:p>
          </p:txBody>
        </p:sp>
        <p:sp>
          <p:nvSpPr>
            <p:cNvPr id="31" name="TextBox 30">
              <a:extLst>
                <a:ext uri="{FF2B5EF4-FFF2-40B4-BE49-F238E27FC236}">
                  <a16:creationId xmlns:a16="http://schemas.microsoft.com/office/drawing/2014/main" id="{8B5C26D8-034E-9065-214B-AF6902452DE2}"/>
                </a:ext>
              </a:extLst>
            </p:cNvPr>
            <p:cNvSpPr txBox="1"/>
            <p:nvPr/>
          </p:nvSpPr>
          <p:spPr>
            <a:xfrm>
              <a:off x="-475484" y="1984387"/>
              <a:ext cx="6809970" cy="338554"/>
            </a:xfrm>
            <a:prstGeom prst="rect">
              <a:avLst/>
            </a:prstGeom>
            <a:noFill/>
          </p:spPr>
          <p:txBody>
            <a:bodyPr wrap="square">
              <a:spAutoFit/>
            </a:bodyPr>
            <a:lstStyle/>
            <a:p>
              <a:pPr algn="ctr"/>
              <a:r>
                <a:rPr lang="en-US" sz="1600" b="1" dirty="0">
                  <a:latin typeface="Century" panose="02040604050505020304" pitchFamily="18" charset="0"/>
                  <a:ea typeface="Open Sans" panose="020B0606030504020204" pitchFamily="34" charset="0"/>
                  <a:cs typeface="Times New Roman" panose="02020603050405020304" pitchFamily="18" charset="0"/>
                </a:rPr>
                <a:t>FINDINGS</a:t>
              </a:r>
              <a:endParaRPr lang="en-US" b="1" dirty="0">
                <a:latin typeface="Century" panose="02040604050505020304" pitchFamily="18" charset="0"/>
              </a:endParaRPr>
            </a:p>
          </p:txBody>
        </p:sp>
        <p:cxnSp>
          <p:nvCxnSpPr>
            <p:cNvPr id="33" name="Straight Connector 32">
              <a:extLst>
                <a:ext uri="{FF2B5EF4-FFF2-40B4-BE49-F238E27FC236}">
                  <a16:creationId xmlns:a16="http://schemas.microsoft.com/office/drawing/2014/main" id="{48BCE31D-5160-0021-7961-379474D5055B}"/>
                </a:ext>
              </a:extLst>
            </p:cNvPr>
            <p:cNvCxnSpPr>
              <a:cxnSpLocks/>
            </p:cNvCxnSpPr>
            <p:nvPr/>
          </p:nvCxnSpPr>
          <p:spPr>
            <a:xfrm>
              <a:off x="413650" y="1984387"/>
              <a:ext cx="5682350"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5A4BDE2D-8122-543B-8056-3C80B5320803}"/>
                </a:ext>
              </a:extLst>
            </p:cNvPr>
            <p:cNvCxnSpPr>
              <a:cxnSpLocks/>
            </p:cNvCxnSpPr>
            <p:nvPr/>
          </p:nvCxnSpPr>
          <p:spPr>
            <a:xfrm>
              <a:off x="413650" y="5866063"/>
              <a:ext cx="542154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593DEC55-5EB4-DB1F-D6AB-BA623A83FB72}"/>
                </a:ext>
              </a:extLst>
            </p:cNvPr>
            <p:cNvCxnSpPr>
              <a:cxnSpLocks/>
            </p:cNvCxnSpPr>
            <p:nvPr/>
          </p:nvCxnSpPr>
          <p:spPr>
            <a:xfrm>
              <a:off x="6334486" y="3634417"/>
              <a:ext cx="146072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pSp>
          <p:nvGrpSpPr>
            <p:cNvPr id="36" name="Group 35">
              <a:extLst>
                <a:ext uri="{FF2B5EF4-FFF2-40B4-BE49-F238E27FC236}">
                  <a16:creationId xmlns:a16="http://schemas.microsoft.com/office/drawing/2014/main" id="{807E1DE0-C242-F169-FE21-7DA8B9CDB2A3}"/>
                </a:ext>
              </a:extLst>
            </p:cNvPr>
            <p:cNvGrpSpPr/>
            <p:nvPr/>
          </p:nvGrpSpPr>
          <p:grpSpPr>
            <a:xfrm>
              <a:off x="7730635" y="2564600"/>
              <a:ext cx="4275485" cy="2138336"/>
              <a:chOff x="7781435" y="2564600"/>
              <a:chExt cx="4275485" cy="2138336"/>
            </a:xfrm>
          </p:grpSpPr>
          <p:sp>
            <p:nvSpPr>
              <p:cNvPr id="39" name="TextBox 38">
                <a:extLst>
                  <a:ext uri="{FF2B5EF4-FFF2-40B4-BE49-F238E27FC236}">
                    <a16:creationId xmlns:a16="http://schemas.microsoft.com/office/drawing/2014/main" id="{A40A0C9B-616D-56A2-4474-0300B3E8C8A6}"/>
                  </a:ext>
                </a:extLst>
              </p:cNvPr>
              <p:cNvSpPr txBox="1"/>
              <p:nvPr/>
            </p:nvSpPr>
            <p:spPr>
              <a:xfrm>
                <a:off x="7781435" y="2887054"/>
                <a:ext cx="4275485" cy="1815882"/>
              </a:xfrm>
              <a:prstGeom prst="rect">
                <a:avLst/>
              </a:prstGeom>
              <a:noFill/>
            </p:spPr>
            <p:txBody>
              <a:bodyPr wrap="square">
                <a:spAutoFit/>
              </a:bodyPr>
              <a:lstStyle/>
              <a:p>
                <a:r>
                  <a:rPr lang="en-US" sz="700" dirty="0">
                    <a:latin typeface="Century" panose="02040604050505020304" pitchFamily="18" charset="0"/>
                  </a:rPr>
                  <a:t>[1] FDG PET/CT demonstrates intense uptake of the floor the mouth extending posteriorly to the base of the right tongue, right parapharyngeal tissues, and adjacent palatal flap, which correlates with areas enhancement on MR [DATE] and is consistent with biopsy-proven disease recurrence. </a:t>
                </a:r>
              </a:p>
              <a:p>
                <a:endParaRPr lang="en-US" sz="700" dirty="0">
                  <a:latin typeface="Century" panose="02040604050505020304" pitchFamily="18" charset="0"/>
                </a:endParaRPr>
              </a:p>
              <a:p>
                <a:r>
                  <a:rPr lang="en-US" sz="700" dirty="0">
                    <a:latin typeface="Century" panose="02040604050505020304" pitchFamily="18" charset="0"/>
                  </a:rPr>
                  <a:t>[2] Mild uptake associated with the right body of the ramus correlating with loss of normal marrow signal on MR [DATE] and suspicious for osseous metastasis. </a:t>
                </a:r>
              </a:p>
              <a:p>
                <a:endParaRPr lang="en-US" sz="700" dirty="0">
                  <a:latin typeface="Century" panose="02040604050505020304" pitchFamily="18" charset="0"/>
                </a:endParaRPr>
              </a:p>
              <a:p>
                <a:r>
                  <a:rPr lang="en-US" sz="700" dirty="0">
                    <a:latin typeface="Century" panose="02040604050505020304" pitchFamily="18" charset="0"/>
                  </a:rPr>
                  <a:t>[3] Focal uptake associated with left mandibular teeth, approximately at the location of tooth #13, is likely inflammatory/reactive due to recent tooth extraction. Correlate with physical exam. </a:t>
                </a:r>
              </a:p>
              <a:p>
                <a:endParaRPr lang="en-US" sz="700" dirty="0">
                  <a:latin typeface="Century" panose="02040604050505020304" pitchFamily="18" charset="0"/>
                </a:endParaRPr>
              </a:p>
              <a:p>
                <a:r>
                  <a:rPr lang="en-US" sz="700" dirty="0">
                    <a:latin typeface="Century" panose="02040604050505020304" pitchFamily="18" charset="0"/>
                  </a:rPr>
                  <a:t>[4] Compared to PET/CT [DATE], there are new pulmonary nodules in the lungs, as detailed in findings. Moderate uptake associated with the dominant nodule in the right lower lobe is suspicious for metastasis versus second primary malignancy. </a:t>
                </a:r>
              </a:p>
              <a:p>
                <a:endParaRPr lang="en-US" sz="700" dirty="0">
                  <a:latin typeface="Century" panose="02040604050505020304" pitchFamily="18" charset="0"/>
                </a:endParaRPr>
              </a:p>
              <a:p>
                <a:r>
                  <a:rPr lang="en-US" sz="700" dirty="0">
                    <a:latin typeface="Century" panose="02040604050505020304" pitchFamily="18" charset="0"/>
                  </a:rPr>
                  <a:t>[5] Mild uptake in few mediastinal lymph nodes is nonspecific but favored to be reactive. Attention on follow-up.</a:t>
                </a:r>
              </a:p>
            </p:txBody>
          </p:sp>
          <p:sp>
            <p:nvSpPr>
              <p:cNvPr id="40" name="TextBox 39">
                <a:extLst>
                  <a:ext uri="{FF2B5EF4-FFF2-40B4-BE49-F238E27FC236}">
                    <a16:creationId xmlns:a16="http://schemas.microsoft.com/office/drawing/2014/main" id="{62CBBA1F-F982-8F54-705E-82CFA23A275C}"/>
                  </a:ext>
                </a:extLst>
              </p:cNvPr>
              <p:cNvSpPr txBox="1"/>
              <p:nvPr/>
            </p:nvSpPr>
            <p:spPr>
              <a:xfrm>
                <a:off x="8092480" y="2583766"/>
                <a:ext cx="3916391" cy="338554"/>
              </a:xfrm>
              <a:prstGeom prst="rect">
                <a:avLst/>
              </a:prstGeom>
              <a:noFill/>
            </p:spPr>
            <p:txBody>
              <a:bodyPr wrap="square">
                <a:spAutoFit/>
              </a:bodyPr>
              <a:lstStyle/>
              <a:p>
                <a:pPr algn="ctr"/>
                <a:r>
                  <a:rPr lang="en-US" sz="1600" b="1" dirty="0">
                    <a:latin typeface="Century" panose="02040604050505020304" pitchFamily="18" charset="0"/>
                    <a:ea typeface="Open Sans" panose="020B0606030504020204" pitchFamily="34" charset="0"/>
                    <a:cs typeface="Times New Roman" panose="02020603050405020304" pitchFamily="18" charset="0"/>
                  </a:rPr>
                  <a:t>IMPRESSION</a:t>
                </a:r>
                <a:endParaRPr lang="en-US" b="1" dirty="0">
                  <a:latin typeface="Century" panose="02040604050505020304" pitchFamily="18" charset="0"/>
                </a:endParaRPr>
              </a:p>
            </p:txBody>
          </p:sp>
          <p:cxnSp>
            <p:nvCxnSpPr>
              <p:cNvPr id="41" name="Straight Connector 40">
                <a:extLst>
                  <a:ext uri="{FF2B5EF4-FFF2-40B4-BE49-F238E27FC236}">
                    <a16:creationId xmlns:a16="http://schemas.microsoft.com/office/drawing/2014/main" id="{86811185-06C6-1C88-A4E6-D641005349CA}"/>
                  </a:ext>
                </a:extLst>
              </p:cNvPr>
              <p:cNvCxnSpPr>
                <a:cxnSpLocks/>
              </p:cNvCxnSpPr>
              <p:nvPr/>
            </p:nvCxnSpPr>
            <p:spPr>
              <a:xfrm>
                <a:off x="7876916" y="4702936"/>
                <a:ext cx="4131955"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54257DDA-627B-BF87-9669-41B971E9F7DC}"/>
                  </a:ext>
                </a:extLst>
              </p:cNvPr>
              <p:cNvCxnSpPr>
                <a:cxnSpLocks/>
              </p:cNvCxnSpPr>
              <p:nvPr/>
            </p:nvCxnSpPr>
            <p:spPr>
              <a:xfrm>
                <a:off x="7876916" y="2564600"/>
                <a:ext cx="4131955" cy="0"/>
              </a:xfrm>
              <a:prstGeom prst="line">
                <a:avLst/>
              </a:prstGeom>
            </p:spPr>
            <p:style>
              <a:lnRef idx="2">
                <a:schemeClr val="dk1"/>
              </a:lnRef>
              <a:fillRef idx="0">
                <a:schemeClr val="dk1"/>
              </a:fillRef>
              <a:effectRef idx="1">
                <a:schemeClr val="dk1"/>
              </a:effectRef>
              <a:fontRef idx="minor">
                <a:schemeClr val="tx1"/>
              </a:fontRef>
            </p:style>
          </p:cxnSp>
        </p:grpSp>
        <p:pic>
          <p:nvPicPr>
            <p:cNvPr id="37" name="Picture 36">
              <a:extLst>
                <a:ext uri="{FF2B5EF4-FFF2-40B4-BE49-F238E27FC236}">
                  <a16:creationId xmlns:a16="http://schemas.microsoft.com/office/drawing/2014/main" id="{51972CE3-91A7-8C37-E610-C008708DC56C}"/>
                </a:ext>
              </a:extLst>
            </p:cNvPr>
            <p:cNvPicPr>
              <a:picLocks noChangeAspect="1"/>
            </p:cNvPicPr>
            <p:nvPr/>
          </p:nvPicPr>
          <p:blipFill rotWithShape="1">
            <a:blip r:embed="rId4"/>
            <a:srcRect l="13366" r="9108"/>
            <a:stretch/>
          </p:blipFill>
          <p:spPr>
            <a:xfrm>
              <a:off x="6628176" y="2279960"/>
              <a:ext cx="762784" cy="1202278"/>
            </a:xfrm>
            <a:prstGeom prst="rect">
              <a:avLst/>
            </a:prstGeom>
          </p:spPr>
        </p:pic>
        <p:sp>
          <p:nvSpPr>
            <p:cNvPr id="38" name="TextBox 37">
              <a:extLst>
                <a:ext uri="{FF2B5EF4-FFF2-40B4-BE49-F238E27FC236}">
                  <a16:creationId xmlns:a16="http://schemas.microsoft.com/office/drawing/2014/main" id="{46DC6BC1-FE43-DFED-537B-BFBE64D55304}"/>
                </a:ext>
              </a:extLst>
            </p:cNvPr>
            <p:cNvSpPr txBox="1"/>
            <p:nvPr/>
          </p:nvSpPr>
          <p:spPr>
            <a:xfrm>
              <a:off x="6083300" y="3652646"/>
              <a:ext cx="1923496" cy="523220"/>
            </a:xfrm>
            <a:prstGeom prst="rect">
              <a:avLst/>
            </a:prstGeom>
            <a:noFill/>
          </p:spPr>
          <p:txBody>
            <a:bodyPr wrap="square">
              <a:spAutoFit/>
            </a:bodyPr>
            <a:lstStyle/>
            <a:p>
              <a:pPr lvl="1"/>
              <a:r>
                <a:rPr lang="en-US" sz="2800" b="1" dirty="0">
                  <a:latin typeface="Times New Roman" panose="02020603050405020304" pitchFamily="18" charset="0"/>
                  <a:ea typeface="Open Sans" panose="020B0606030504020204" pitchFamily="34" charset="0"/>
                  <a:cs typeface="Times New Roman" panose="02020603050405020304" pitchFamily="18" charset="0"/>
                </a:rPr>
                <a:t>Distill</a:t>
              </a:r>
              <a:r>
                <a:rPr lang="en-US" sz="2800" dirty="0">
                  <a:latin typeface="Times New Roman" panose="02020603050405020304" pitchFamily="18" charset="0"/>
                  <a:ea typeface="Open Sans" panose="020B0606030504020204" pitchFamily="34" charset="0"/>
                  <a:cs typeface="Times New Roman" panose="02020603050405020304" pitchFamily="18" charset="0"/>
                </a:rPr>
                <a:t> </a:t>
              </a:r>
            </a:p>
          </p:txBody>
        </p:sp>
      </p:grpSp>
      <p:sp>
        <p:nvSpPr>
          <p:cNvPr id="43" name="Content Placeholder 2">
            <a:extLst>
              <a:ext uri="{FF2B5EF4-FFF2-40B4-BE49-F238E27FC236}">
                <a16:creationId xmlns:a16="http://schemas.microsoft.com/office/drawing/2014/main" id="{0F551760-651A-60ED-9E3C-25F88536C421}"/>
              </a:ext>
            </a:extLst>
          </p:cNvPr>
          <p:cNvSpPr>
            <a:spLocks noGrp="1"/>
          </p:cNvSpPr>
          <p:nvPr>
            <p:ph sz="quarter" idx="13"/>
          </p:nvPr>
        </p:nvSpPr>
        <p:spPr>
          <a:xfrm>
            <a:off x="573844" y="1493520"/>
            <a:ext cx="10668001" cy="4951715"/>
          </a:xfrm>
        </p:spPr>
        <p:txBody>
          <a:bodyPr>
            <a:normAutofit/>
          </a:bodyPr>
          <a:lstStyle/>
          <a:p>
            <a:r>
              <a:rPr lang="en-US" sz="2800" dirty="0"/>
              <a:t>Accuracy and completeness </a:t>
            </a:r>
          </a:p>
        </p:txBody>
      </p:sp>
      <p:grpSp>
        <p:nvGrpSpPr>
          <p:cNvPr id="44" name="Group 43">
            <a:extLst>
              <a:ext uri="{FF2B5EF4-FFF2-40B4-BE49-F238E27FC236}">
                <a16:creationId xmlns:a16="http://schemas.microsoft.com/office/drawing/2014/main" id="{8CF50678-2697-484B-EF2E-51F7D49A3818}"/>
              </a:ext>
            </a:extLst>
          </p:cNvPr>
          <p:cNvGrpSpPr/>
          <p:nvPr/>
        </p:nvGrpSpPr>
        <p:grpSpPr>
          <a:xfrm>
            <a:off x="9842500" y="-2744"/>
            <a:ext cx="2224650" cy="1072543"/>
            <a:chOff x="9596666" y="-2744"/>
            <a:chExt cx="2470484" cy="1274953"/>
          </a:xfrm>
        </p:grpSpPr>
        <p:sp>
          <p:nvSpPr>
            <p:cNvPr id="45" name="Rectangle 44">
              <a:extLst>
                <a:ext uri="{FF2B5EF4-FFF2-40B4-BE49-F238E27FC236}">
                  <a16:creationId xmlns:a16="http://schemas.microsoft.com/office/drawing/2014/main" id="{A754EFBA-0350-BBB2-3306-FB5DFA449C45}"/>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4AE83A32-8C97-E6FF-AA56-FE1CFA96F5ED}"/>
                </a:ext>
              </a:extLst>
            </p:cNvPr>
            <p:cNvPicPr>
              <a:picLocks noChangeAspect="1"/>
            </p:cNvPicPr>
            <p:nvPr/>
          </p:nvPicPr>
          <p:blipFill>
            <a:blip r:embed="rId5"/>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7B026435-53D1-E09C-5501-A9232BA834F6}"/>
              </a:ext>
            </a:extLst>
          </p:cNvPr>
          <p:cNvPicPr>
            <a:picLocks noChangeAspect="1"/>
          </p:cNvPicPr>
          <p:nvPr/>
        </p:nvPicPr>
        <p:blipFill rotWithShape="1">
          <a:blip r:embed="rId6"/>
          <a:srcRect l="11001" t="66248" b="11114"/>
          <a:stretch/>
        </p:blipFill>
        <p:spPr>
          <a:xfrm>
            <a:off x="573844" y="1147961"/>
            <a:ext cx="1065974" cy="202408"/>
          </a:xfrm>
          <a:prstGeom prst="rect">
            <a:avLst/>
          </a:prstGeom>
        </p:spPr>
      </p:pic>
    </p:spTree>
    <p:extLst>
      <p:ext uri="{BB962C8B-B14F-4D97-AF65-F5344CB8AC3E}">
        <p14:creationId xmlns:p14="http://schemas.microsoft.com/office/powerpoint/2010/main" val="3635863000"/>
      </p:ext>
    </p:extLst>
  </p:cSld>
  <p:clrMapOvr>
    <a:masterClrMapping/>
  </p:clrMapOvr>
  <mc:AlternateContent xmlns:mc="http://schemas.openxmlformats.org/markup-compatibility/2006" xmlns:p14="http://schemas.microsoft.com/office/powerpoint/2010/main">
    <mc:Choice Requires="p14">
      <p:transition spd="slow" p14:dur="2000" advTm="190"/>
    </mc:Choice>
    <mc:Fallback xmlns="">
      <p:transition spd="slow" advTm="1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B1340F-579C-4FC0-D07E-22FA47A32E34}"/>
              </a:ext>
            </a:extLst>
          </p:cNvPr>
          <p:cNvSpPr>
            <a:spLocks noGrp="1"/>
          </p:cNvSpPr>
          <p:nvPr>
            <p:ph type="title"/>
          </p:nvPr>
        </p:nvSpPr>
        <p:spPr>
          <a:xfrm>
            <a:off x="573845" y="289131"/>
            <a:ext cx="10668000" cy="693945"/>
          </a:xfrm>
        </p:spPr>
        <p:txBody>
          <a:bodyPr/>
          <a:lstStyle/>
          <a:p>
            <a:r>
              <a:rPr lang="en-US" dirty="0">
                <a:solidFill>
                  <a:schemeClr val="tx1"/>
                </a:solidFill>
              </a:rPr>
              <a:t>Introduction: Clinical Whole-body PET Reports </a:t>
            </a:r>
            <a:endParaRPr lang="en-US" dirty="0"/>
          </a:p>
        </p:txBody>
      </p:sp>
      <p:pic>
        <p:nvPicPr>
          <p:cNvPr id="12" name="Picture 11">
            <a:extLst>
              <a:ext uri="{FF2B5EF4-FFF2-40B4-BE49-F238E27FC236}">
                <a16:creationId xmlns:a16="http://schemas.microsoft.com/office/drawing/2014/main" id="{35FE358A-C637-B26D-097B-E9AEEC28179A}"/>
              </a:ext>
            </a:extLst>
          </p:cNvPr>
          <p:cNvPicPr>
            <a:picLocks noChangeAspect="1"/>
          </p:cNvPicPr>
          <p:nvPr/>
        </p:nvPicPr>
        <p:blipFill>
          <a:blip r:embed="rId3"/>
          <a:stretch>
            <a:fillRect/>
          </a:stretch>
        </p:blipFill>
        <p:spPr>
          <a:xfrm>
            <a:off x="0" y="6510549"/>
            <a:ext cx="12192000" cy="347451"/>
          </a:xfrm>
          <a:prstGeom prst="rect">
            <a:avLst/>
          </a:prstGeom>
        </p:spPr>
      </p:pic>
      <p:sp>
        <p:nvSpPr>
          <p:cNvPr id="18" name="Rectangle 17">
            <a:extLst>
              <a:ext uri="{FF2B5EF4-FFF2-40B4-BE49-F238E27FC236}">
                <a16:creationId xmlns:a16="http://schemas.microsoft.com/office/drawing/2014/main" id="{35681C9F-DDC0-5230-55FB-76555B941D47}"/>
              </a:ext>
            </a:extLst>
          </p:cNvPr>
          <p:cNvSpPr/>
          <p:nvPr/>
        </p:nvSpPr>
        <p:spPr>
          <a:xfrm>
            <a:off x="381000" y="1493520"/>
            <a:ext cx="1295400" cy="440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7BED7EF-5BB4-F98B-A5BE-8C06937ECFC3}"/>
              </a:ext>
            </a:extLst>
          </p:cNvPr>
          <p:cNvSpPr>
            <a:spLocks noGrp="1"/>
          </p:cNvSpPr>
          <p:nvPr>
            <p:ph sz="quarter" idx="13"/>
          </p:nvPr>
        </p:nvSpPr>
        <p:spPr>
          <a:xfrm>
            <a:off x="573844" y="1493520"/>
            <a:ext cx="10668001" cy="4951715"/>
          </a:xfrm>
        </p:spPr>
        <p:txBody>
          <a:bodyPr>
            <a:normAutofit/>
          </a:bodyPr>
          <a:lstStyle/>
          <a:p>
            <a:r>
              <a:rPr lang="en-US" sz="2800" dirty="0"/>
              <a:t>Large language models (LLMs) have the potential to </a:t>
            </a:r>
            <a:r>
              <a:rPr lang="en-US" sz="2800" b="1" dirty="0"/>
              <a:t>accelerate</a:t>
            </a:r>
            <a:r>
              <a:rPr lang="en-US" sz="2800" dirty="0"/>
              <a:t> the drafting of PET impressions</a:t>
            </a:r>
          </a:p>
          <a:p>
            <a:pPr marL="0" indent="0">
              <a:buNone/>
            </a:pPr>
            <a:endParaRPr lang="en-US" sz="2800" dirty="0"/>
          </a:p>
          <a:p>
            <a:r>
              <a:rPr lang="en-US" sz="2800" b="1" dirty="0"/>
              <a:t>No studies </a:t>
            </a:r>
            <a:r>
              <a:rPr lang="en-US" sz="2800" dirty="0"/>
              <a:t>have focused on impression generation for whole-body PET reports</a:t>
            </a:r>
          </a:p>
          <a:p>
            <a:endParaRPr lang="en-US" sz="2800" dirty="0"/>
          </a:p>
        </p:txBody>
      </p:sp>
      <p:grpSp>
        <p:nvGrpSpPr>
          <p:cNvPr id="5" name="Group 4">
            <a:extLst>
              <a:ext uri="{FF2B5EF4-FFF2-40B4-BE49-F238E27FC236}">
                <a16:creationId xmlns:a16="http://schemas.microsoft.com/office/drawing/2014/main" id="{61CDF713-E094-D589-3581-11D97430EA98}"/>
              </a:ext>
            </a:extLst>
          </p:cNvPr>
          <p:cNvGrpSpPr/>
          <p:nvPr/>
        </p:nvGrpSpPr>
        <p:grpSpPr>
          <a:xfrm>
            <a:off x="9842500" y="-2744"/>
            <a:ext cx="2224650" cy="1072543"/>
            <a:chOff x="9596666" y="-2744"/>
            <a:chExt cx="2470484" cy="1274953"/>
          </a:xfrm>
        </p:grpSpPr>
        <p:sp>
          <p:nvSpPr>
            <p:cNvPr id="6" name="Rectangle 5">
              <a:extLst>
                <a:ext uri="{FF2B5EF4-FFF2-40B4-BE49-F238E27FC236}">
                  <a16:creationId xmlns:a16="http://schemas.microsoft.com/office/drawing/2014/main" id="{EB4DDAB9-E4EC-2C3E-EBC4-861B1BFAD5D7}"/>
                </a:ext>
              </a:extLst>
            </p:cNvPr>
            <p:cNvSpPr/>
            <p:nvPr/>
          </p:nvSpPr>
          <p:spPr>
            <a:xfrm>
              <a:off x="10821446" y="0"/>
              <a:ext cx="1245704" cy="12722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E0685C6-154A-E188-7A85-F47FD3553530}"/>
                </a:ext>
              </a:extLst>
            </p:cNvPr>
            <p:cNvPicPr>
              <a:picLocks noChangeAspect="1"/>
            </p:cNvPicPr>
            <p:nvPr/>
          </p:nvPicPr>
          <p:blipFill>
            <a:blip r:embed="rId4"/>
            <a:stretch>
              <a:fillRect/>
            </a:stretch>
          </p:blipFill>
          <p:spPr>
            <a:xfrm>
              <a:off x="9596666" y="-2744"/>
              <a:ext cx="2470484" cy="767485"/>
            </a:xfrm>
            <a:prstGeom prst="rect">
              <a:avLst/>
            </a:prstGeom>
          </p:spPr>
        </p:pic>
      </p:grpSp>
      <p:pic>
        <p:nvPicPr>
          <p:cNvPr id="3" name="Picture 2">
            <a:extLst>
              <a:ext uri="{FF2B5EF4-FFF2-40B4-BE49-F238E27FC236}">
                <a16:creationId xmlns:a16="http://schemas.microsoft.com/office/drawing/2014/main" id="{D45AC346-CDD4-3ACF-B2D6-1646FE0E8425}"/>
              </a:ext>
            </a:extLst>
          </p:cNvPr>
          <p:cNvPicPr>
            <a:picLocks noChangeAspect="1"/>
          </p:cNvPicPr>
          <p:nvPr/>
        </p:nvPicPr>
        <p:blipFill rotWithShape="1">
          <a:blip r:embed="rId5"/>
          <a:srcRect l="11001" t="66248" b="11114"/>
          <a:stretch/>
        </p:blipFill>
        <p:spPr>
          <a:xfrm>
            <a:off x="573844" y="1147961"/>
            <a:ext cx="1065974" cy="202408"/>
          </a:xfrm>
          <a:prstGeom prst="rect">
            <a:avLst/>
          </a:prstGeom>
        </p:spPr>
      </p:pic>
    </p:spTree>
    <p:extLst>
      <p:ext uri="{BB962C8B-B14F-4D97-AF65-F5344CB8AC3E}">
        <p14:creationId xmlns:p14="http://schemas.microsoft.com/office/powerpoint/2010/main" val="2716118668"/>
      </p:ext>
    </p:extLst>
  </p:cSld>
  <p:clrMapOvr>
    <a:masterClrMapping/>
  </p:clrMapOvr>
  <mc:AlternateContent xmlns:mc="http://schemas.openxmlformats.org/markup-compatibility/2006" xmlns:p14="http://schemas.microsoft.com/office/powerpoint/2010/main">
    <mc:Choice Requires="p14">
      <p:transition spd="slow" p14:dur="2000" advTm="24"/>
    </mc:Choice>
    <mc:Fallback xmlns="">
      <p:transition spd="slow" advTm="24"/>
    </mc:Fallback>
  </mc:AlternateContent>
</p:sld>
</file>

<file path=ppt/theme/theme1.xml><?xml version="1.0" encoding="utf-8"?>
<a:theme xmlns:a="http://schemas.openxmlformats.org/drawingml/2006/main" name="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Madison-text-Arial-16_9" id="{A9A98CE5-4107-BC4E-8079-0672D8F6A38D}" vid="{7D782E8D-39B3-E84A-BFAE-588729B8D5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TotalTime>
  <Words>6887</Words>
  <Application>Microsoft Office PowerPoint</Application>
  <PresentationFormat>Widescreen</PresentationFormat>
  <Paragraphs>546</Paragraphs>
  <Slides>32</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NimbusRomNo9L-Regu</vt:lpstr>
      <vt:lpstr>Söhne</vt:lpstr>
      <vt:lpstr>Arial</vt:lpstr>
      <vt:lpstr>Calibri</vt:lpstr>
      <vt:lpstr>Century</vt:lpstr>
      <vt:lpstr>Century Gothic</vt:lpstr>
      <vt:lpstr>Times New Roman</vt:lpstr>
      <vt:lpstr>Wingdings</vt:lpstr>
      <vt:lpstr>Office Theme</vt:lpstr>
      <vt:lpstr>Adapting Large Language Models for Personalized Impression Generation in PET reports: Expert Evaluation</vt:lpstr>
      <vt:lpstr>Introduction: Radiology Report</vt:lpstr>
      <vt:lpstr>Introduction: Clinical Whole-body PET Reports </vt:lpstr>
      <vt:lpstr>Introduction: Clinical Whole-body PET Reports </vt:lpstr>
      <vt:lpstr>Introduction: Clinical Whole-body PET Reports </vt:lpstr>
      <vt:lpstr>Introduction: Clinical Whole-body PET Reports </vt:lpstr>
      <vt:lpstr>Introduction: Clinical Whole-body PET Reports </vt:lpstr>
      <vt:lpstr>Introduction: Clinical Whole-body PET Reports </vt:lpstr>
      <vt:lpstr>Introduction: Clinical Whole-body PET Reports </vt:lpstr>
      <vt:lpstr>Introduction: What Makes Automatic PET Impression Generation Different? </vt:lpstr>
      <vt:lpstr>Introduction: What Makes Automatic PET Impression Generation Different? </vt:lpstr>
      <vt:lpstr>Introduction: What Makes Automatic PET Impression Generation Different? </vt:lpstr>
      <vt:lpstr>Purpose</vt:lpstr>
      <vt:lpstr>Dataset</vt:lpstr>
      <vt:lpstr>LLMs for PET Report Summarization </vt:lpstr>
      <vt:lpstr>LLMs for PET Report Summarization </vt:lpstr>
      <vt:lpstr>Personalized Impression Generation</vt:lpstr>
      <vt:lpstr>Personalized Impression Generation</vt:lpstr>
      <vt:lpstr>Expert Reader Study</vt:lpstr>
      <vt:lpstr>Expert Reader Study</vt:lpstr>
      <vt:lpstr>Results: Overall Utility Scores</vt:lpstr>
      <vt:lpstr>Results: Overall Utility Scores</vt:lpstr>
      <vt:lpstr>Results: Overall Utility Scores</vt:lpstr>
      <vt:lpstr>Results: Overall Utility Scores</vt:lpstr>
      <vt:lpstr>Results: Primary Reasons for Discrepancy</vt:lpstr>
      <vt:lpstr>Results: Sample Case #1</vt:lpstr>
      <vt:lpstr>Results: Sample Case #2</vt:lpstr>
      <vt:lpstr>Results: Sample Case #3</vt:lpstr>
      <vt:lpstr>Results: Sample Case #3</vt:lpstr>
      <vt:lpstr>Results: Sample Case #3</vt:lpstr>
      <vt:lpstr>Summary</vt:lpstr>
      <vt:lpstr>PowerPoint Presentation</vt:lpstr>
    </vt:vector>
  </TitlesOfParts>
  <Company>UWHCA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TIE</dc:creator>
  <cp:lastModifiedBy>XIN</cp:lastModifiedBy>
  <cp:revision>159</cp:revision>
  <dcterms:created xsi:type="dcterms:W3CDTF">2023-11-05T18:48:09Z</dcterms:created>
  <dcterms:modified xsi:type="dcterms:W3CDTF">2024-01-06T19:39:46Z</dcterms:modified>
</cp:coreProperties>
</file>